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4A9BC294-FFE2-49D5-8D69-9E1BD2C41BD5}"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BBFC77FB-9ED0-4EC9-95AA-A1379042E648}"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DC5C2F9-1CAC-4260-A1DD-9FCDBB87749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6CBB8FF1-D9AA-43F3-AF6F-95CC898621D3}"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9AEB1BA5-B193-4869-BEDD-44185B15B0DD}" styleName="">
    <a:tblBg/>
    <a:wholeTbl>
      <a:tcTxStyle b="off" i="off">
        <a:fontRef idx="minor">
          <a:srgbClr val="646464"/>
        </a:fontRef>
        <a:srgbClr val="646464"/>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fill>
          <a:noFill/>
        </a:fill>
      </a:tcStyle>
    </a:wholeTbl>
    <a:band2H>
      <a:tcTxStyle/>
      <a:tcStyle>
        <a:tcBdr/>
        <a:fill>
          <a:solidFill>
            <a:srgbClr val="EFF1F3"/>
          </a:solidFill>
        </a:fill>
      </a:tcStyle>
    </a:band2H>
    <a:firstCol>
      <a:tcTxStyle b="off" i="off">
        <a:fontRef idx="minor">
          <a:srgbClr val="FFFFFF"/>
        </a:fontRef>
        <a:srgbClr val="FFFFFF"/>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fill>
          <a:noFill/>
        </a:fill>
      </a:tcStyle>
    </a:firstCol>
    <a:lastRow>
      <a:tcTxStyle b="off" i="off">
        <a:fontRef idx="minor">
          <a:srgbClr val="FFFFFF"/>
        </a:fontRef>
        <a:srgbClr val="FFFFFF"/>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fill>
          <a:noFill/>
        </a:fill>
      </a:tcStyle>
    </a:lastRow>
    <a:firstRow>
      <a:tcTxStyle b="off" i="off">
        <a:fontRef idx="minor">
          <a:srgbClr val="FFFFFF"/>
        </a:fontRef>
        <a:srgbClr val="FFFFFF"/>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fill>
          <a:noFill/>
        </a:fill>
      </a:tcStyle>
    </a:firstRow>
  </a:tblStyle>
  <a:tblStyle styleId="{86F876B4-7429-49DF-A2CC-EF58D1990CD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A00DE83E-19DD-4B4B-8661-10C49877E67D}" styleName="">
    <a:tblBg/>
    <a:wholeTbl>
      <a:tcTxStyle b="off" i="off">
        <a:fontRef idx="minor">
          <a:srgbClr val="646464"/>
        </a:fontRef>
        <a:srgbClr val="646464"/>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fill>
          <a:noFill/>
        </a:fill>
      </a:tcStyle>
    </a:wholeTbl>
    <a:band2H>
      <a:tcTxStyle/>
      <a:tcStyle>
        <a:tcBdr/>
        <a:fill>
          <a:solidFill>
            <a:srgbClr val="EFF1F3"/>
          </a:solidFill>
        </a:fill>
      </a:tcStyle>
    </a:band2H>
    <a:firstCol>
      <a:tcTxStyle b="off" i="off">
        <a:fontRef idx="minor">
          <a:srgbClr val="FFFFFF"/>
        </a:fontRef>
        <a:srgbClr val="FFFFFF"/>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fill>
          <a:noFill/>
        </a:fill>
      </a:tcStyle>
    </a:firstCol>
    <a:lastRow>
      <a:tcTxStyle b="off" i="off">
        <a:fontRef idx="minor">
          <a:srgbClr val="FFFFFF"/>
        </a:fontRef>
        <a:srgbClr val="FFFFFF"/>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fill>
          <a:noFill/>
        </a:fill>
      </a:tcStyle>
    </a:lastRow>
    <a:firstRow>
      <a:tcTxStyle b="off" i="off">
        <a:fontRef idx="minor">
          <a:srgbClr val="FFFFFF"/>
        </a:fontRef>
        <a:srgbClr val="FFFFFF"/>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fill>
          <a:noFill/>
        </a:fill>
      </a:tcStyle>
    </a:firstRow>
  </a:tblStyle>
  <a:tblStyle styleId="{9E501F5D-4707-47D6-B92D-DF13DDCCD3F6}" styleName="">
    <a:tblBg/>
    <a:wholeTbl>
      <a:tcTxStyle b="off" i="off">
        <a:font>
          <a:latin typeface="Perpetua"/>
          <a:ea typeface="Perpetua"/>
          <a:cs typeface="Perpetu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E1D8"/>
          </a:solidFill>
        </a:fill>
      </a:tcStyle>
    </a:wholeTbl>
    <a:band2H>
      <a:tcTxStyle/>
      <a:tcStyle>
        <a:tcBdr/>
        <a:fill>
          <a:solidFill>
            <a:srgbClr val="FCF1ED"/>
          </a:solidFill>
        </a:fill>
      </a:tcStyle>
    </a:band2H>
    <a:firstCol>
      <a:tcTxStyle b="on" i="off">
        <a:font>
          <a:latin typeface="Perpetua"/>
          <a:ea typeface="Perpetua"/>
          <a:cs typeface="Perpetua"/>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5E1C"/>
          </a:solidFill>
        </a:fill>
      </a:tcStyle>
    </a:firstCol>
    <a:lastRow>
      <a:tcTxStyle b="on" i="off">
        <a:font>
          <a:latin typeface="Perpetua"/>
          <a:ea typeface="Perpetua"/>
          <a:cs typeface="Perpetu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5E1C"/>
          </a:solidFill>
        </a:fill>
      </a:tcStyle>
    </a:lastRow>
    <a:firstRow>
      <a:tcTxStyle b="on" i="off">
        <a:font>
          <a:latin typeface="Perpetua"/>
          <a:ea typeface="Perpetua"/>
          <a:cs typeface="Perpet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5E1C"/>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133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6" name="Shape 486"/>
          <p:cNvSpPr>
            <a:spLocks noGrp="1" noRot="1" noChangeAspect="1"/>
          </p:cNvSpPr>
          <p:nvPr>
            <p:ph type="sldImg"/>
          </p:nvPr>
        </p:nvSpPr>
        <p:spPr>
          <a:xfrm>
            <a:off x="1143000" y="685800"/>
            <a:ext cx="4572000" cy="3429000"/>
          </a:xfrm>
          <a:prstGeom prst="rect">
            <a:avLst/>
          </a:prstGeom>
        </p:spPr>
        <p:txBody>
          <a:bodyPr/>
          <a:lstStyle/>
          <a:p>
            <a:endParaRPr/>
          </a:p>
        </p:txBody>
      </p:sp>
      <p:sp>
        <p:nvSpPr>
          <p:cNvPr id="487" name="Shape 48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(SIG diff)</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a:spLocks noGrp="1" noRot="1" noChangeAspect="1"/>
          </p:cNvSpPr>
          <p:nvPr>
            <p:ph type="sldImg"/>
          </p:nvPr>
        </p:nvSpPr>
        <p:spPr>
          <a:prstGeom prst="rect">
            <a:avLst/>
          </a:prstGeom>
        </p:spPr>
        <p:txBody>
          <a:bodyPr/>
          <a:lstStyle/>
          <a:p>
            <a:endParaRPr/>
          </a:p>
        </p:txBody>
      </p:sp>
      <p:sp>
        <p:nvSpPr>
          <p:cNvPr id="578" name="Shape 578"/>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 originally for species distributions, but can be anything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prstGeom prst="rect">
            <a:avLst/>
          </a:prstGeom>
        </p:spPr>
        <p:txBody>
          <a:bodyPr/>
          <a:lstStyle/>
          <a:p>
            <a:endParaRPr/>
          </a:p>
        </p:txBody>
      </p:sp>
      <p:sp>
        <p:nvSpPr>
          <p:cNvPr id="585" name="Shape 585"/>
          <p:cNvSpPr>
            <a:spLocks noGrp="1"/>
          </p:cNvSpPr>
          <p:nvPr>
            <p:ph type="body" sz="quarter" idx="1"/>
          </p:nvPr>
        </p:nvSpPr>
        <p:spPr>
          <a:prstGeom prst="rect">
            <a:avLst/>
          </a:prstGeom>
        </p:spPr>
        <p:txBody>
          <a:bodyPr/>
          <a:lstStyle>
            <a:lvl1pPr defTabSz="457200">
              <a:defRPr sz="1200">
                <a:latin typeface="Helvetica"/>
                <a:ea typeface="Helvetica"/>
                <a:cs typeface="Helvetica"/>
                <a:sym typeface="Helvetica"/>
              </a:defRPr>
            </a:lvl1pPr>
          </a:lstStyle>
          <a:p>
            <a:r>
              <a:t> (many other shape indices, too)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592"/>
          <p:cNvSpPr>
            <a:spLocks noGrp="1" noRot="1" noChangeAspect="1"/>
          </p:cNvSpPr>
          <p:nvPr>
            <p:ph type="sldImg"/>
          </p:nvPr>
        </p:nvSpPr>
        <p:spPr>
          <a:prstGeom prst="rect">
            <a:avLst/>
          </a:prstGeom>
        </p:spPr>
        <p:txBody>
          <a:bodyPr/>
          <a:lstStyle/>
          <a:p>
            <a:endParaRPr/>
          </a:p>
        </p:txBody>
      </p:sp>
      <p:sp>
        <p:nvSpPr>
          <p:cNvPr id="593" name="Shape 593"/>
          <p:cNvSpPr>
            <a:spLocks noGrp="1"/>
          </p:cNvSpPr>
          <p:nvPr>
            <p:ph type="body" sz="quarter" idx="1"/>
          </p:nvPr>
        </p:nvSpPr>
        <p:spPr>
          <a:prstGeom prst="rect">
            <a:avLst/>
          </a:prstGeom>
        </p:spPr>
        <p:txBody>
          <a:bodyPr/>
          <a:lstStyle/>
          <a:p>
            <a:r>
              <a:t>- one of the specialties of the landscape ecologists that we work with in the lab</a:t>
            </a:r>
          </a:p>
          <a:p>
            <a:r>
              <a:t>- impacts of roads on the environment, especially wildlife</a:t>
            </a:r>
          </a:p>
          <a:p>
            <a:r>
              <a:t>- in THIS study, focussing on impacts on biodiversity/population viability (but they also look at things like behaviour, reproductive success…)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hape 597"/>
          <p:cNvSpPr>
            <a:spLocks noGrp="1" noRot="1" noChangeAspect="1"/>
          </p:cNvSpPr>
          <p:nvPr>
            <p:ph type="sldImg"/>
          </p:nvPr>
        </p:nvSpPr>
        <p:spPr>
          <a:prstGeom prst="rect">
            <a:avLst/>
          </a:prstGeom>
        </p:spPr>
        <p:txBody>
          <a:bodyPr/>
          <a:lstStyle/>
          <a:p>
            <a:endParaRPr/>
          </a:p>
        </p:txBody>
      </p:sp>
      <p:sp>
        <p:nvSpPr>
          <p:cNvPr id="598" name="Shape 598"/>
          <p:cNvSpPr>
            <a:spLocks noGrp="1"/>
          </p:cNvSpPr>
          <p:nvPr>
            <p:ph type="body" sz="quarter" idx="1"/>
          </p:nvPr>
        </p:nvSpPr>
        <p:spPr>
          <a:prstGeom prst="rect">
            <a:avLst/>
          </a:prstGeom>
        </p:spPr>
        <p:txBody>
          <a:bodyPr/>
          <a:lstStyle/>
          <a:p>
            <a:r>
              <a:t>explain affiliations</a:t>
            </a:r>
          </a:p>
          <a:p>
            <a:r>
              <a:t>- ewen - can’t be here, recently defended this as a Master’s thesis, want to publish it, this a good venue to get feed back from the spatial analysis side</a:t>
            </a:r>
          </a:p>
          <a:p>
            <a:r>
              <a:t>- although this work represents a completed Master’s thesis for Ewen, from my perspective, this is hopefully just the beginning, in that the data set is much richer than could be analyzed in the time available, and there are interesting followup opportunities with Parks; so it’s early days in this work, and I’m definitely interested in hearing ideas for moving ahead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hape 603"/>
          <p:cNvSpPr>
            <a:spLocks noGrp="1" noRot="1" noChangeAspect="1"/>
          </p:cNvSpPr>
          <p:nvPr>
            <p:ph type="sldImg"/>
          </p:nvPr>
        </p:nvSpPr>
        <p:spPr>
          <a:prstGeom prst="rect">
            <a:avLst/>
          </a:prstGeom>
        </p:spPr>
        <p:txBody>
          <a:bodyPr/>
          <a:lstStyle/>
          <a:p>
            <a:endParaRPr/>
          </a:p>
        </p:txBody>
      </p:sp>
      <p:sp>
        <p:nvSpPr>
          <p:cNvPr id="604" name="Shape 604"/>
          <p:cNvSpPr>
            <a:spLocks noGrp="1"/>
          </p:cNvSpPr>
          <p:nvPr>
            <p:ph type="body" sz="quarter" idx="1"/>
          </p:nvPr>
        </p:nvSpPr>
        <p:spPr>
          <a:prstGeom prst="rect">
            <a:avLst/>
          </a:prstGeom>
        </p:spPr>
        <p:txBody>
          <a:bodyPr/>
          <a:lstStyle/>
          <a:p>
            <a:r>
              <a:t>(predictor variables related to habitat requirements)</a:t>
            </a:r>
          </a:p>
          <a:p>
            <a:r>
              <a:t>- originally, thought we would be looking at effects of traffic volume in time - added more for space just in case</a:t>
            </a:r>
          </a:p>
          <a:p>
            <a:r>
              <a:t>- tie to park objectives - environmental integrity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Shape 626"/>
          <p:cNvSpPr>
            <a:spLocks noGrp="1" noRot="1" noChangeAspect="1"/>
          </p:cNvSpPr>
          <p:nvPr>
            <p:ph type="sldImg"/>
          </p:nvPr>
        </p:nvSpPr>
        <p:spPr>
          <a:prstGeom prst="rect">
            <a:avLst/>
          </a:prstGeom>
        </p:spPr>
        <p:txBody>
          <a:bodyPr/>
          <a:lstStyle/>
          <a:p>
            <a:endParaRPr/>
          </a:p>
        </p:txBody>
      </p:sp>
      <p:sp>
        <p:nvSpPr>
          <p:cNvPr id="627" name="Shape 627"/>
          <p:cNvSpPr>
            <a:spLocks noGrp="1"/>
          </p:cNvSpPr>
          <p:nvPr>
            <p:ph type="body" sz="quarter" idx="1"/>
          </p:nvPr>
        </p:nvSpPr>
        <p:spPr>
          <a:prstGeom prst="rect">
            <a:avLst/>
          </a:prstGeom>
        </p:spPr>
        <p:txBody>
          <a:bodyPr/>
          <a:lstStyle/>
          <a:p>
            <a:r>
              <a:t>LABELS ON CLICK!</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Shape 634"/>
          <p:cNvSpPr>
            <a:spLocks noGrp="1" noRot="1" noChangeAspect="1"/>
          </p:cNvSpPr>
          <p:nvPr>
            <p:ph type="sldImg"/>
          </p:nvPr>
        </p:nvSpPr>
        <p:spPr>
          <a:prstGeom prst="rect">
            <a:avLst/>
          </a:prstGeom>
        </p:spPr>
        <p:txBody>
          <a:bodyPr/>
          <a:lstStyle/>
          <a:p>
            <a:endParaRPr/>
          </a:p>
        </p:txBody>
      </p:sp>
      <p:sp>
        <p:nvSpPr>
          <p:cNvPr id="635" name="Shape 635"/>
          <p:cNvSpPr>
            <a:spLocks noGrp="1"/>
          </p:cNvSpPr>
          <p:nvPr>
            <p:ph type="body" sz="quarter" idx="1"/>
          </p:nvPr>
        </p:nvSpPr>
        <p:spPr>
          <a:prstGeom prst="rect">
            <a:avLst/>
          </a:prstGeom>
        </p:spPr>
        <p:txBody>
          <a:bodyPr/>
          <a:lstStyle/>
          <a:p>
            <a:r>
              <a:t>- the response variable is strung along a linear feature, interested in what surrounds it</a:t>
            </a:r>
          </a:p>
          <a:p>
            <a:r>
              <a:t>- define sites and neighbourhoods (other sizes experimented with, but this is what used)</a:t>
            </a:r>
          </a:p>
          <a:p>
            <a:r>
              <a:t>- FROM these potential “sites” and neighbourhoods, select random non-overlapping sets so can do traditional regression with reasonable confidence of independent samples* (radius)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a:spLocks noGrp="1" noRot="1" noChangeAspect="1"/>
          </p:cNvSpPr>
          <p:nvPr>
            <p:ph type="sldImg"/>
          </p:nvPr>
        </p:nvSpPr>
        <p:spPr>
          <a:prstGeom prst="rect">
            <a:avLst/>
          </a:prstGeom>
        </p:spPr>
        <p:txBody>
          <a:bodyPr/>
          <a:lstStyle/>
          <a:p>
            <a:endParaRPr/>
          </a:p>
        </p:txBody>
      </p:sp>
      <p:sp>
        <p:nvSpPr>
          <p:cNvPr id="641" name="Shape 641"/>
          <p:cNvSpPr>
            <a:spLocks noGrp="1"/>
          </p:cNvSpPr>
          <p:nvPr>
            <p:ph type="body" sz="quarter" idx="1"/>
          </p:nvPr>
        </p:nvSpPr>
        <p:spPr>
          <a:prstGeom prst="rect">
            <a:avLst/>
          </a:prstGeom>
        </p:spPr>
        <p:txBody>
          <a:bodyPr/>
          <a:lstStyle/>
          <a:p>
            <a:r>
              <a:t>… then, aPPLY the resulting model across the whole road, producing this - make clear what the significance was (this particular figure zoomed into part of the western half of the parkway)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the </a:t>
            </a:r>
            <a:r>
              <a:rPr lang="en-US" dirty="0" err="1" smtClean="0"/>
              <a:t>COMPLEXITy</a:t>
            </a:r>
            <a:r>
              <a:rPr lang="en-US" baseline="0" dirty="0" smtClean="0"/>
              <a:t> of properly answering these questions</a:t>
            </a:r>
            <a:endParaRPr lang="en-US" dirty="0"/>
          </a:p>
        </p:txBody>
      </p:sp>
    </p:spTree>
    <p:extLst>
      <p:ext uri="{BB962C8B-B14F-4D97-AF65-F5344CB8AC3E}">
        <p14:creationId xmlns:p14="http://schemas.microsoft.com/office/powerpoint/2010/main" val="2053870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 name="Shape 1055"/>
          <p:cNvSpPr>
            <a:spLocks noGrp="1" noRot="1" noChangeAspect="1"/>
          </p:cNvSpPr>
          <p:nvPr>
            <p:ph type="sldImg"/>
          </p:nvPr>
        </p:nvSpPr>
        <p:spPr>
          <a:prstGeom prst="rect">
            <a:avLst/>
          </a:prstGeom>
        </p:spPr>
        <p:txBody>
          <a:bodyPr/>
          <a:lstStyle/>
          <a:p>
            <a:endParaRPr/>
          </a:p>
        </p:txBody>
      </p:sp>
      <p:sp>
        <p:nvSpPr>
          <p:cNvPr id="1056" name="Shape 1056"/>
          <p:cNvSpPr>
            <a:spLocks noGrp="1"/>
          </p:cNvSpPr>
          <p:nvPr>
            <p:ph type="body" sz="quarter" idx="1"/>
          </p:nvPr>
        </p:nvSpPr>
        <p:spPr>
          <a:prstGeom prst="rect">
            <a:avLst/>
          </a:prstGeom>
        </p:spPr>
        <p:txBody>
          <a:bodyPr/>
          <a:lstStyle>
            <a:lvl1pPr defTabSz="647700">
              <a:defRPr sz="1600">
                <a:latin typeface="Helvetica"/>
                <a:ea typeface="Helvetica"/>
                <a:cs typeface="Helvetica"/>
                <a:sym typeface="Helvetica"/>
              </a:defRPr>
            </a:lvl1pPr>
          </a:lstStyle>
          <a:p>
            <a:r>
              <a:t>(BUT!…)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noRot="1" noChangeAspect="1"/>
          </p:cNvSpPr>
          <p:nvPr>
            <p:ph type="sldImg"/>
          </p:nvPr>
        </p:nvSpPr>
        <p:spPr>
          <a:prstGeom prst="rect">
            <a:avLst/>
          </a:prstGeom>
        </p:spPr>
        <p:txBody>
          <a:bodyPr/>
          <a:lstStyle/>
          <a:p>
            <a:endParaRPr/>
          </a:p>
        </p:txBody>
      </p:sp>
      <p:sp>
        <p:nvSpPr>
          <p:cNvPr id="507" name="Shape 507"/>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Simplest early attempts looked at various forms of ratio between variance and means in quadrats (see Dale paper)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Shape 1217"/>
          <p:cNvSpPr>
            <a:spLocks noGrp="1" noRot="1" noChangeAspect="1"/>
          </p:cNvSpPr>
          <p:nvPr>
            <p:ph type="sldImg"/>
          </p:nvPr>
        </p:nvSpPr>
        <p:spPr>
          <a:prstGeom prst="rect">
            <a:avLst/>
          </a:prstGeom>
        </p:spPr>
        <p:txBody>
          <a:bodyPr/>
          <a:lstStyle/>
          <a:p>
            <a:endParaRPr/>
          </a:p>
        </p:txBody>
      </p:sp>
      <p:sp>
        <p:nvSpPr>
          <p:cNvPr id="1218" name="Shape 1218"/>
          <p:cNvSpPr>
            <a:spLocks noGrp="1"/>
          </p:cNvSpPr>
          <p:nvPr>
            <p:ph type="body" sz="quarter" idx="1"/>
          </p:nvPr>
        </p:nvSpPr>
        <p:spPr>
          <a:prstGeom prst="rect">
            <a:avLst/>
          </a:prstGeom>
        </p:spPr>
        <p:txBody>
          <a:bodyPr/>
          <a:lstStyle/>
          <a:p>
            <a:pPr defTabSz="1295400">
              <a:buClr>
                <a:srgbClr val="000000"/>
              </a:buClr>
              <a:defRPr sz="1600">
                <a:uFill>
                  <a:solidFill>
                    <a:srgbClr val="000000"/>
                  </a:solidFill>
                </a:uFill>
                <a:latin typeface="Calibri"/>
                <a:ea typeface="Calibri"/>
                <a:cs typeface="Calibri"/>
                <a:sym typeface="Calibri"/>
              </a:defRPr>
            </a:pPr>
            <a:r>
              <a:t>93 sites, 46 in 2011, 47 in 2012</a:t>
            </a:r>
          </a:p>
          <a:p>
            <a:pPr defTabSz="1295400">
              <a:buClr>
                <a:srgbClr val="000000"/>
              </a:buClr>
              <a:defRPr sz="1600">
                <a:uFill>
                  <a:solidFill>
                    <a:srgbClr val="000000"/>
                  </a:solidFill>
                </a:uFill>
                <a:latin typeface="Calibri"/>
                <a:ea typeface="Calibri"/>
                <a:cs typeface="Calibri"/>
                <a:sym typeface="Calibri"/>
              </a:defRPr>
            </a:pPr>
            <a:endParaRPr/>
          </a:p>
          <a:p>
            <a:pPr defTabSz="1295400">
              <a:buClr>
                <a:srgbClr val="000000"/>
              </a:buClr>
              <a:defRPr sz="1600">
                <a:uFill>
                  <a:solidFill>
                    <a:srgbClr val="000000"/>
                  </a:solidFill>
                </a:uFill>
                <a:latin typeface="Calibri"/>
                <a:ea typeface="Calibri"/>
                <a:cs typeface="Calibri"/>
                <a:sym typeface="Calibri"/>
              </a:defRPr>
            </a:pPr>
            <a:r>
              <a:t>100km wide by 70 km</a:t>
            </a:r>
          </a:p>
          <a:p>
            <a:pPr defTabSz="1295400">
              <a:buClr>
                <a:srgbClr val="000000"/>
              </a:buClr>
              <a:defRPr sz="1600">
                <a:uFill>
                  <a:solidFill>
                    <a:srgbClr val="000000"/>
                  </a:solidFill>
                </a:uFill>
                <a:latin typeface="Calibri"/>
                <a:ea typeface="Calibri"/>
                <a:cs typeface="Calibri"/>
                <a:sym typeface="Calibri"/>
              </a:defRPr>
            </a:pPr>
            <a:r>
              <a:t>60 miles wide by 40 miles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Shape 1221"/>
          <p:cNvSpPr>
            <a:spLocks noGrp="1" noRot="1" noChangeAspect="1"/>
          </p:cNvSpPr>
          <p:nvPr>
            <p:ph type="sldImg"/>
          </p:nvPr>
        </p:nvSpPr>
        <p:spPr>
          <a:prstGeom prst="rect">
            <a:avLst/>
          </a:prstGeom>
        </p:spPr>
        <p:txBody>
          <a:bodyPr/>
          <a:lstStyle/>
          <a:p>
            <a:endParaRPr/>
          </a:p>
        </p:txBody>
      </p:sp>
      <p:sp>
        <p:nvSpPr>
          <p:cNvPr id="1222" name="Shape 1222"/>
          <p:cNvSpPr>
            <a:spLocks noGrp="1"/>
          </p:cNvSpPr>
          <p:nvPr>
            <p:ph type="body" sz="quarter" idx="1"/>
          </p:nvPr>
        </p:nvSpPr>
        <p:spPr>
          <a:prstGeom prst="rect">
            <a:avLst/>
          </a:prstGeom>
        </p:spPr>
        <p:txBody>
          <a:bodyPr/>
          <a:lstStyle/>
          <a:p>
            <a:pPr defTabSz="1295400">
              <a:buClr>
                <a:srgbClr val="000000"/>
              </a:buClr>
              <a:defRPr sz="1600">
                <a:uFill>
                  <a:solidFill>
                    <a:srgbClr val="000000"/>
                  </a:solidFill>
                </a:uFill>
                <a:latin typeface="Calibri"/>
                <a:ea typeface="Calibri"/>
                <a:cs typeface="Calibri"/>
                <a:sym typeface="Calibri"/>
              </a:defRPr>
            </a:pPr>
            <a:r>
              <a:t>In each landscape, we had four main survey locations, each in an edge between two active fields.  At each survey location, we used two 50m transects, one in the edge, and a parallel transect in one of the adjacent fields.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and other spinoffs e.g. selecting</a:t>
            </a:r>
            <a:r>
              <a:rPr lang="en-US" baseline="0" dirty="0" smtClean="0"/>
              <a:t> the BEST LPI, uncertainty analysis shown in the </a:t>
            </a:r>
            <a:r>
              <a:rPr lang="en-US" baseline="0" dirty="0" err="1" smtClean="0"/>
              <a:t>uncert</a:t>
            </a:r>
            <a:r>
              <a:rPr lang="en-US" baseline="0" dirty="0" smtClean="0"/>
              <a:t> lecture (1 slide), …</a:t>
            </a:r>
            <a:endParaRPr lang="en-US" dirty="0"/>
          </a:p>
        </p:txBody>
      </p:sp>
    </p:spTree>
    <p:extLst>
      <p:ext uri="{BB962C8B-B14F-4D97-AF65-F5344CB8AC3E}">
        <p14:creationId xmlns:p14="http://schemas.microsoft.com/office/powerpoint/2010/main" val="1751462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2" name="Shape 1502"/>
          <p:cNvSpPr>
            <a:spLocks noGrp="1" noRot="1" noChangeAspect="1"/>
          </p:cNvSpPr>
          <p:nvPr>
            <p:ph type="sldImg"/>
          </p:nvPr>
        </p:nvSpPr>
        <p:spPr>
          <a:prstGeom prst="rect">
            <a:avLst/>
          </a:prstGeom>
        </p:spPr>
        <p:txBody>
          <a:bodyPr/>
          <a:lstStyle/>
          <a:p>
            <a:endParaRPr/>
          </a:p>
        </p:txBody>
      </p:sp>
      <p:sp>
        <p:nvSpPr>
          <p:cNvPr id="1503" name="Shape 1503"/>
          <p:cNvSpPr>
            <a:spLocks noGrp="1"/>
          </p:cNvSpPr>
          <p:nvPr>
            <p:ph type="body" sz="quarter" idx="1"/>
          </p:nvPr>
        </p:nvSpPr>
        <p:spPr>
          <a:prstGeom prst="rect">
            <a:avLst/>
          </a:prstGeom>
        </p:spPr>
        <p:txBody>
          <a:bodyPr/>
          <a:lstStyle>
            <a:lvl1pPr>
              <a:lnSpc>
                <a:spcPts val="1400"/>
              </a:lnSpc>
              <a:tabLst>
                <a:tab pos="914400" algn="l"/>
                <a:tab pos="1828800" algn="l"/>
                <a:tab pos="2743200" algn="l"/>
                <a:tab pos="3657600" algn="l"/>
                <a:tab pos="4572000" algn="l"/>
              </a:tabLst>
              <a:defRPr sz="1200">
                <a:latin typeface="Arial"/>
                <a:ea typeface="Arial"/>
                <a:cs typeface="Arial"/>
                <a:sym typeface="Arial"/>
              </a:defRPr>
            </a:lvl1pPr>
          </a:lstStyle>
          <a:p>
            <a:r>
              <a:t>(cont’d next slide)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 name="Shape 1506"/>
          <p:cNvSpPr>
            <a:spLocks noGrp="1" noRot="1" noChangeAspect="1"/>
          </p:cNvSpPr>
          <p:nvPr>
            <p:ph type="sldImg"/>
          </p:nvPr>
        </p:nvSpPr>
        <p:spPr>
          <a:prstGeom prst="rect">
            <a:avLst/>
          </a:prstGeom>
        </p:spPr>
        <p:txBody>
          <a:bodyPr/>
          <a:lstStyle/>
          <a:p>
            <a:endParaRPr/>
          </a:p>
        </p:txBody>
      </p:sp>
      <p:sp>
        <p:nvSpPr>
          <p:cNvPr id="1507" name="Shape 1507"/>
          <p:cNvSpPr>
            <a:spLocks noGrp="1"/>
          </p:cNvSpPr>
          <p:nvPr>
            <p:ph type="body" sz="quarter" idx="1"/>
          </p:nvPr>
        </p:nvSpPr>
        <p:spPr>
          <a:prstGeom prst="rect">
            <a:avLst/>
          </a:prstGeom>
        </p:spPr>
        <p:txBody>
          <a:bodyPr/>
          <a:lstStyle>
            <a:lvl1pPr>
              <a:lnSpc>
                <a:spcPts val="1400"/>
              </a:lnSpc>
              <a:tabLst>
                <a:tab pos="914400" algn="l"/>
                <a:tab pos="1828800" algn="l"/>
                <a:tab pos="2743200" algn="l"/>
                <a:tab pos="3657600" algn="l"/>
                <a:tab pos="4572000" algn="l"/>
              </a:tabLst>
              <a:defRPr sz="1200">
                <a:latin typeface="Arial"/>
                <a:ea typeface="Arial"/>
                <a:cs typeface="Arial"/>
                <a:sym typeface="Arial"/>
              </a:defRPr>
            </a:lvl1pPr>
          </a:lstStyle>
          <a:p>
            <a:r>
              <a:rPr dirty="0" smtClean="0"/>
              <a:t>Note</a:t>
            </a:r>
            <a:r>
              <a:rPr lang="en-US" dirty="0" smtClean="0"/>
              <a:t>: used to use</a:t>
            </a:r>
            <a:r>
              <a:rPr dirty="0" smtClean="0"/>
              <a:t> </a:t>
            </a:r>
            <a:r>
              <a:rPr dirty="0"/>
              <a:t>Doug’s slide on this calculation </a:t>
            </a:r>
            <a:r>
              <a:rPr lang="en-US" dirty="0" smtClean="0"/>
              <a:t>which </a:t>
            </a:r>
            <a:r>
              <a:rPr dirty="0" smtClean="0"/>
              <a:t>had </a:t>
            </a:r>
            <a:r>
              <a:rPr dirty="0"/>
              <a:t>an example for this, but </a:t>
            </a:r>
            <a:r>
              <a:rPr lang="en-US" dirty="0" smtClean="0"/>
              <a:t>hard</a:t>
            </a:r>
            <a:r>
              <a:rPr lang="en-US" baseline="0" dirty="0" smtClean="0"/>
              <a:t> to explain</a:t>
            </a:r>
            <a:r>
              <a:rPr dirty="0" smtClean="0"/>
              <a:t> </a:t>
            </a:r>
            <a:r>
              <a:rPr dirty="0"/>
              <a:t>- can refer to CC’s work instead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 name="Shape 1517"/>
          <p:cNvSpPr>
            <a:spLocks noGrp="1" noRot="1" noChangeAspect="1"/>
          </p:cNvSpPr>
          <p:nvPr>
            <p:ph type="sldImg"/>
          </p:nvPr>
        </p:nvSpPr>
        <p:spPr>
          <a:prstGeom prst="rect">
            <a:avLst/>
          </a:prstGeom>
        </p:spPr>
        <p:txBody>
          <a:bodyPr/>
          <a:lstStyle/>
          <a:p>
            <a:endParaRPr/>
          </a:p>
        </p:txBody>
      </p:sp>
      <p:sp>
        <p:nvSpPr>
          <p:cNvPr id="1518" name="Shape 1518"/>
          <p:cNvSpPr>
            <a:spLocks noGrp="1"/>
          </p:cNvSpPr>
          <p:nvPr>
            <p:ph type="body" sz="quarter" idx="1"/>
          </p:nvPr>
        </p:nvSpPr>
        <p:spPr>
          <a:prstGeom prst="rect">
            <a:avLst/>
          </a:prstGeom>
        </p:spPr>
        <p:txBody>
          <a:bodyPr/>
          <a:lstStyle/>
          <a:p>
            <a:pPr defTabSz="1295400">
              <a:spcBef>
                <a:spcPts val="600"/>
              </a:spcBef>
              <a:buClr>
                <a:srgbClr val="000000"/>
              </a:buClr>
              <a:defRPr sz="1600">
                <a:uFill>
                  <a:solidFill>
                    <a:srgbClr val="000000"/>
                  </a:solidFill>
                </a:uFill>
                <a:latin typeface="Arial"/>
                <a:ea typeface="Arial"/>
                <a:cs typeface="Arial"/>
                <a:sym typeface="Arial"/>
              </a:defRPr>
            </a:pPr>
            <a:r>
              <a:t>- Talk about prior experience in Gatineau Park as motivation towards a temporal analysis of the park as a whole.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 name="Shape 1541"/>
          <p:cNvSpPr>
            <a:spLocks noGrp="1" noRot="1" noChangeAspect="1"/>
          </p:cNvSpPr>
          <p:nvPr>
            <p:ph type="sldImg"/>
          </p:nvPr>
        </p:nvSpPr>
        <p:spPr>
          <a:prstGeom prst="rect">
            <a:avLst/>
          </a:prstGeom>
        </p:spPr>
        <p:txBody>
          <a:bodyPr/>
          <a:lstStyle/>
          <a:p>
            <a:endParaRPr/>
          </a:p>
        </p:txBody>
      </p:sp>
      <p:sp>
        <p:nvSpPr>
          <p:cNvPr id="1542" name="Shape 1542"/>
          <p:cNvSpPr>
            <a:spLocks noGrp="1"/>
          </p:cNvSpPr>
          <p:nvPr>
            <p:ph type="body" sz="quarter" idx="1"/>
          </p:nvPr>
        </p:nvSpPr>
        <p:spPr>
          <a:prstGeom prst="rect">
            <a:avLst/>
          </a:prstGeom>
        </p:spPr>
        <p:txBody>
          <a:bodyPr/>
          <a:lstStyle>
            <a:lvl1pPr defTabSz="1295400">
              <a:spcBef>
                <a:spcPts val="600"/>
              </a:spcBef>
              <a:buClr>
                <a:srgbClr val="000000"/>
              </a:buClr>
              <a:defRPr sz="1600">
                <a:uFill>
                  <a:solidFill>
                    <a:srgbClr val="000000"/>
                  </a:solidFill>
                </a:uFill>
                <a:latin typeface="Arial"/>
                <a:ea typeface="Arial"/>
                <a:cs typeface="Arial"/>
                <a:sym typeface="Arial"/>
              </a:defRPr>
            </a:lvl1pPr>
          </a:lstStyle>
          <a:p>
            <a:r>
              <a:t>The goal of this research...</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 name="Shape 1570"/>
          <p:cNvSpPr>
            <a:spLocks noGrp="1" noRot="1" noChangeAspect="1"/>
          </p:cNvSpPr>
          <p:nvPr>
            <p:ph type="sldImg"/>
          </p:nvPr>
        </p:nvSpPr>
        <p:spPr>
          <a:prstGeom prst="rect">
            <a:avLst/>
          </a:prstGeom>
        </p:spPr>
        <p:txBody>
          <a:bodyPr/>
          <a:lstStyle/>
          <a:p>
            <a:endParaRPr/>
          </a:p>
        </p:txBody>
      </p:sp>
      <p:sp>
        <p:nvSpPr>
          <p:cNvPr id="1571" name="Shape 1571"/>
          <p:cNvSpPr>
            <a:spLocks noGrp="1"/>
          </p:cNvSpPr>
          <p:nvPr>
            <p:ph type="body" sz="quarter" idx="1"/>
          </p:nvPr>
        </p:nvSpPr>
        <p:spPr>
          <a:prstGeom prst="rect">
            <a:avLst/>
          </a:prstGeom>
        </p:spPr>
        <p:txBody>
          <a:bodyPr/>
          <a:lstStyle/>
          <a:p>
            <a:pPr defTabSz="1295400">
              <a:spcBef>
                <a:spcPts val="600"/>
              </a:spcBef>
              <a:buClr>
                <a:srgbClr val="000000"/>
              </a:buClr>
              <a:defRPr sz="1600">
                <a:uFill>
                  <a:solidFill>
                    <a:srgbClr val="000000"/>
                  </a:solidFill>
                </a:uFill>
                <a:latin typeface="Arial"/>
                <a:ea typeface="Arial"/>
                <a:cs typeface="Arial"/>
                <a:sym typeface="Arial"/>
              </a:defRPr>
            </a:pPr>
            <a:r>
              <a:t>Beyond image differencing, the Mann-Kendall was used to detect subtle trends within the forests of GP.</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noRot="1" noChangeAspect="1"/>
          </p:cNvSpPr>
          <p:nvPr>
            <p:ph type="sldImg"/>
          </p:nvPr>
        </p:nvSpPr>
        <p:spPr>
          <a:prstGeom prst="rect">
            <a:avLst/>
          </a:prstGeom>
        </p:spPr>
        <p:txBody>
          <a:bodyPr/>
          <a:lstStyle/>
          <a:p>
            <a:endParaRPr/>
          </a:p>
        </p:txBody>
      </p:sp>
      <p:sp>
        <p:nvSpPr>
          <p:cNvPr id="519" name="Shape 519"/>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Go through at a conceptual level using these figures first… then proceed.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535"/>
          <p:cNvSpPr>
            <a:spLocks noGrp="1" noRot="1" noChangeAspect="1"/>
          </p:cNvSpPr>
          <p:nvPr>
            <p:ph type="sldImg"/>
          </p:nvPr>
        </p:nvSpPr>
        <p:spPr>
          <a:prstGeom prst="rect">
            <a:avLst/>
          </a:prstGeom>
        </p:spPr>
        <p:txBody>
          <a:bodyPr/>
          <a:lstStyle/>
          <a:p>
            <a:endParaRPr/>
          </a:p>
        </p:txBody>
      </p:sp>
      <p:sp>
        <p:nvSpPr>
          <p:cNvPr id="536" name="Shape 536"/>
          <p:cNvSpPr>
            <a:spLocks noGrp="1"/>
          </p:cNvSpPr>
          <p:nvPr>
            <p:ph type="body" sz="quarter" idx="1"/>
          </p:nvPr>
        </p:nvSpPr>
        <p:spPr>
          <a:prstGeom prst="rect">
            <a:avLst/>
          </a:prstGeom>
        </p:spPr>
        <p:txBody>
          <a:bodyPr/>
          <a:lstStyle/>
          <a:p>
            <a:r>
              <a:t>Geary’s C is the other real common one - very similar except numerator compares y</a:t>
            </a:r>
            <a:r>
              <a:rPr baseline="-5999"/>
              <a:t>i</a:t>
            </a:r>
            <a:r>
              <a:t> y</a:t>
            </a:r>
            <a:r>
              <a:rPr baseline="-5999"/>
              <a:t>j</a:t>
            </a:r>
            <a:r>
              <a:t>, not mean</a:t>
            </a:r>
          </a:p>
          <a:p>
            <a:endParaRPr/>
          </a:p>
          <a:p>
            <a:r>
              <a:t>not strictly limited to range -1 to +1, but commonly a correction factor is used to force this range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noRot="1" noChangeAspect="1"/>
          </p:cNvSpPr>
          <p:nvPr>
            <p:ph type="sldImg"/>
          </p:nvPr>
        </p:nvSpPr>
        <p:spPr>
          <a:prstGeom prst="rect">
            <a:avLst/>
          </a:prstGeom>
        </p:spPr>
        <p:txBody>
          <a:bodyPr/>
          <a:lstStyle/>
          <a:p>
            <a:endParaRPr/>
          </a:p>
        </p:txBody>
      </p:sp>
      <p:sp>
        <p:nvSpPr>
          <p:cNvPr id="543" name="Shape 543"/>
          <p:cNvSpPr>
            <a:spLocks noGrp="1"/>
          </p:cNvSpPr>
          <p:nvPr>
            <p:ph type="body" sz="quarter" idx="1"/>
          </p:nvPr>
        </p:nvSpPr>
        <p:spPr>
          <a:prstGeom prst="rect">
            <a:avLst/>
          </a:prstGeom>
        </p:spPr>
        <p:txBody>
          <a:bodyPr/>
          <a:lstStyle/>
          <a:p>
            <a:pPr>
              <a:defRPr sz="2000"/>
            </a:pPr>
            <a:r>
              <a:t>all 20x20 grids with values increasing 0 to 10 white through black, with </a:t>
            </a:r>
            <a:r>
              <a:rPr b="1"/>
              <a:t>correlograms</a:t>
            </a:r>
            <a:r>
              <a:t>; solid circ = sig @ 0.05, squares refer to correction</a:t>
            </a:r>
          </a:p>
          <a:p>
            <a:pPr>
              <a:defRPr sz="2000"/>
            </a:pPr>
            <a:r>
              <a:t>a) gradient: see trend of sig +’ve vals @ short dists and negative @ large dists</a:t>
            </a:r>
          </a:p>
          <a:p>
            <a:pPr>
              <a:defRPr sz="2000"/>
            </a:pPr>
            <a:r>
              <a:t>b) random: vals oscillate around zero</a:t>
            </a:r>
          </a:p>
          <a:p>
            <a:pPr>
              <a:defRPr sz="2000"/>
            </a:pPr>
            <a:r>
              <a:t>c) one big patch: vals all sig and positive at short and large dists, but negative in between - spatial range about 7.5 - where sign changes</a:t>
            </a:r>
          </a:p>
          <a:p>
            <a:pPr>
              <a:defRPr sz="2000"/>
            </a:pPr>
            <a:r>
              <a:t>(next)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noRot="1" noChangeAspect="1"/>
          </p:cNvSpPr>
          <p:nvPr>
            <p:ph type="sldImg"/>
          </p:nvPr>
        </p:nvSpPr>
        <p:spPr>
          <a:prstGeom prst="rect">
            <a:avLst/>
          </a:prstGeom>
        </p:spPr>
        <p:txBody>
          <a:bodyPr/>
          <a:lstStyle/>
          <a:p>
            <a:endParaRPr/>
          </a:p>
        </p:txBody>
      </p:sp>
      <p:sp>
        <p:nvSpPr>
          <p:cNvPr id="547" name="Shape 547"/>
          <p:cNvSpPr>
            <a:spLocks noGrp="1"/>
          </p:cNvSpPr>
          <p:nvPr>
            <p:ph type="body" sz="quarter" idx="1"/>
          </p:nvPr>
        </p:nvSpPr>
        <p:spPr>
          <a:prstGeom prst="rect">
            <a:avLst/>
          </a:prstGeom>
        </p:spPr>
        <p:txBody>
          <a:bodyPr/>
          <a:lstStyle/>
          <a:p>
            <a:pPr>
              <a:defRPr sz="1900"/>
            </a:pPr>
            <a:r>
              <a:t>d) 16 patches: first change of sign around 2.0, corr to range of the patches;  then repeated oscillation in decreasing amplitude reflecting the repeated pattern</a:t>
            </a:r>
          </a:p>
          <a:p>
            <a:pPr>
              <a:defRPr sz="1900"/>
            </a:pPr>
            <a:r>
              <a:t>e) 9 patches, sign change around 3.0 units, repetitive pattern but now dist of repetition fluctuates</a:t>
            </a:r>
          </a:p>
          <a:p>
            <a:pPr>
              <a:defRPr sz="1900"/>
            </a:pPr>
            <a:r>
              <a:t>f) 12 patches - range about 2.5 units, repetitive pattern is not detected due to the size and dist varying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noRot="1" noChangeAspect="1"/>
          </p:cNvSpPr>
          <p:nvPr>
            <p:ph type="sldImg"/>
          </p:nvPr>
        </p:nvSpPr>
        <p:spPr>
          <a:prstGeom prst="rect">
            <a:avLst/>
          </a:prstGeom>
        </p:spPr>
        <p:txBody>
          <a:bodyPr/>
          <a:lstStyle/>
          <a:p>
            <a:endParaRPr/>
          </a:p>
        </p:txBody>
      </p:sp>
      <p:sp>
        <p:nvSpPr>
          <p:cNvPr id="552" name="Shape 552"/>
          <p:cNvSpPr>
            <a:spLocks noGrp="1"/>
          </p:cNvSpPr>
          <p:nvPr>
            <p:ph type="body" sz="quarter" idx="1"/>
          </p:nvPr>
        </p:nvSpPr>
        <p:spPr>
          <a:prstGeom prst="rect">
            <a:avLst/>
          </a:prstGeom>
        </p:spPr>
        <p:txBody>
          <a:bodyPr/>
          <a:lstStyle/>
          <a:p>
            <a:pPr defTabSz="457200">
              <a:defRPr sz="1800">
                <a:latin typeface="Helvetica"/>
                <a:ea typeface="Helvetica"/>
                <a:cs typeface="Helvetica"/>
                <a:sym typeface="Helvetica"/>
              </a:defRPr>
            </a:pPr>
            <a:r>
              <a:t>essentially, global SA statistics are the global average of these local versions</a:t>
            </a:r>
          </a:p>
          <a:p>
            <a:pPr defTabSz="457200">
              <a:defRPr sz="1800">
                <a:latin typeface="Helvetica"/>
                <a:ea typeface="Helvetica"/>
                <a:cs typeface="Helvetica"/>
                <a:sym typeface="Helvetica"/>
              </a:defRPr>
            </a:pPr>
            <a:r>
              <a:t>note that the book re-analyzes the maps in the previous 2 slides using 4 versions of LISAs and shows where significant PATCHES are (not easily reproducible)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Shape 567"/>
          <p:cNvSpPr>
            <a:spLocks noGrp="1" noRot="1" noChangeAspect="1"/>
          </p:cNvSpPr>
          <p:nvPr>
            <p:ph type="sldImg"/>
          </p:nvPr>
        </p:nvSpPr>
        <p:spPr>
          <a:prstGeom prst="rect">
            <a:avLst/>
          </a:prstGeom>
        </p:spPr>
        <p:txBody>
          <a:bodyPr/>
          <a:lstStyle/>
          <a:p>
            <a:endParaRPr/>
          </a:p>
        </p:txBody>
      </p:sp>
      <p:sp>
        <p:nvSpPr>
          <p:cNvPr id="568" name="Shape 568"/>
          <p:cNvSpPr>
            <a:spLocks noGrp="1"/>
          </p:cNvSpPr>
          <p:nvPr>
            <p:ph type="body" sz="quarter" idx="1"/>
          </p:nvPr>
        </p:nvSpPr>
        <p:spPr>
          <a:prstGeom prst="rect">
            <a:avLst/>
          </a:prstGeom>
        </p:spPr>
        <p:txBody>
          <a:bodyPr/>
          <a:lstStyle>
            <a:lvl1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Make it clear that these are NOT useless, but that the constraints on when valid/problematic to use them seem to be widely unrealized or ignored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a:spLocks noGrp="1" noRot="1" noChangeAspect="1"/>
          </p:cNvSpPr>
          <p:nvPr>
            <p:ph type="sldImg"/>
          </p:nvPr>
        </p:nvSpPr>
        <p:spPr>
          <a:prstGeom prst="rect">
            <a:avLst/>
          </a:prstGeom>
        </p:spPr>
        <p:txBody>
          <a:bodyPr/>
          <a:lstStyle/>
          <a:p>
            <a:endParaRPr/>
          </a:p>
        </p:txBody>
      </p:sp>
      <p:sp>
        <p:nvSpPr>
          <p:cNvPr id="573" name="Shape 573"/>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pPr>
            <a:r>
              <a:rPr sz="1200">
                <a:uFill>
                  <a:solidFill>
                    <a:srgbClr val="000000"/>
                  </a:solidFill>
                </a:uFill>
                <a:latin typeface="Arial"/>
                <a:ea typeface="Arial"/>
                <a:cs typeface="Arial"/>
                <a:sym typeface="Arial"/>
              </a:rPr>
              <a:t>Landscape pattern indices (LPI), which characterize various aspects of composition and configuration of categorical variables on a lattice (e.g., shape, clumping, proportion), have become increasingly popular for quantifying and characterizing various aspects of spatial patterns. Unlike in the case of spatial statistical models, when either the joint distribution of all values is characterized by a limited number of parameters, or the distribution is known for certain (usually random) cases, the distributions of LPI are not known. Therefore, comparisons of LPI or significance testing of differences among various landscapes and/or studies are uncertain. This paper scrutinizes six widely used LPI, which are computed based on categories mapped onto regular lattices. We designed a simulation using Gauss-Markov random fields to establish the empirical distributions of LPI as functions of landscape composition and configuration. We report the results for stationary binary landscapes. The confidence intervals for LPI are derived based on 1000 simulations of each given combination of parameters, and further details are evaluated for three illustrative cases. We report the distributions of the LPI along with their co-variation. Our results elucidate how proportion of cover classes and spatial autocorrelation simultaneously and significantly affect the outcome of LPI values. These results also highlight the importance and formal linkages between fully specified spatial stochastic models and spatial pattern analysis. We conclude that LPI must be compared with great care because of the drastic effects that both composition and configuration have on individual LPI values. We also stress the importance of knowing the expected range of variation about LPI values so</a:t>
            </a:r>
          </a:p>
          <a:p>
            <a:pPr marL="40639" marR="40639" defTabSz="914400">
              <a:spcBef>
                <a:spcPts val="400"/>
              </a:spcBef>
              <a:buClr>
                <a:srgbClr val="000000"/>
              </a:buClr>
              <a:buFont typeface="Arial"/>
              <a:defRPr sz="1200">
                <a:uFill>
                  <a:solidFill>
                    <a:srgbClr val="000000"/>
                  </a:solidFill>
                </a:uFill>
                <a:latin typeface="Arial"/>
                <a:ea typeface="Arial"/>
                <a:cs typeface="Arial"/>
                <a:sym typeface="Arial"/>
              </a:defRPr>
            </a:pPr>
            <a:r>
              <a:t>that statistical comparisons and inferences can be made.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000000"/>
        </a:solidFill>
        <a:effectLst/>
      </p:bgPr>
    </p:bg>
    <p:spTree>
      <p:nvGrpSpPr>
        <p:cNvPr id="1" name=""/>
        <p:cNvGrpSpPr/>
        <p:nvPr/>
      </p:nvGrpSpPr>
      <p:grpSpPr>
        <a:xfrm>
          <a:off x="0" y="0"/>
          <a:ext cx="0" cy="0"/>
          <a:chOff x="0" y="0"/>
          <a:chExt cx="0" cy="0"/>
        </a:xfrm>
      </p:grpSpPr>
      <p:pic>
        <p:nvPicPr>
          <p:cNvPr id="86" name="Gradient_photo-v.pdf" descr="Gradient_photo-v.pdf"/>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87" name="Title Text"/>
          <p:cNvSpPr txBox="1">
            <a:spLocks noGrp="1"/>
          </p:cNvSpPr>
          <p:nvPr>
            <p:ph type="title"/>
          </p:nvPr>
        </p:nvSpPr>
        <p:spPr>
          <a:xfrm>
            <a:off x="635000" y="1524000"/>
            <a:ext cx="5867400" cy="3302000"/>
          </a:xfrm>
          <a:prstGeom prst="rect">
            <a:avLst/>
          </a:prstGeom>
        </p:spPr>
        <p:txBody>
          <a:bodyPr anchor="b"/>
          <a:lstStyle>
            <a:lvl1pPr>
              <a:defRPr sz="7000"/>
            </a:lvl1pPr>
          </a:lstStyle>
          <a:p>
            <a:r>
              <a:t>Title Text</a:t>
            </a:r>
          </a:p>
        </p:txBody>
      </p:sp>
      <p:sp>
        <p:nvSpPr>
          <p:cNvPr id="88" name="Body Level One…"/>
          <p:cNvSpPr txBox="1">
            <a:spLocks noGrp="1"/>
          </p:cNvSpPr>
          <p:nvPr>
            <p:ph type="body" sz="quarter" idx="1"/>
          </p:nvPr>
        </p:nvSpPr>
        <p:spPr>
          <a:xfrm>
            <a:off x="635000" y="49022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96" name="Title Text"/>
          <p:cNvSpPr txBox="1">
            <a:spLocks noGrp="1"/>
          </p:cNvSpPr>
          <p:nvPr>
            <p:ph type="title"/>
          </p:nvPr>
        </p:nvSpPr>
        <p:spPr>
          <a:xfrm>
            <a:off x="635000" y="1524000"/>
            <a:ext cx="5867400" cy="3302000"/>
          </a:xfrm>
          <a:prstGeom prst="rect">
            <a:avLst/>
          </a:prstGeom>
        </p:spPr>
        <p:txBody>
          <a:bodyPr anchor="b"/>
          <a:lstStyle>
            <a:lvl1pPr>
              <a:defRPr sz="7000"/>
            </a:lvl1pPr>
          </a:lstStyle>
          <a:p>
            <a:r>
              <a:t>Title Text</a:t>
            </a:r>
          </a:p>
        </p:txBody>
      </p:sp>
      <p:sp>
        <p:nvSpPr>
          <p:cNvPr id="97" name="Body Level One…"/>
          <p:cNvSpPr txBox="1">
            <a:spLocks noGrp="1"/>
          </p:cNvSpPr>
          <p:nvPr>
            <p:ph type="body" sz="quarter" idx="1"/>
          </p:nvPr>
        </p:nvSpPr>
        <p:spPr>
          <a:xfrm>
            <a:off x="635000" y="49022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000000"/>
        </a:solidFill>
        <a:effectLst/>
      </p:bgPr>
    </p:bg>
    <p:spTree>
      <p:nvGrpSpPr>
        <p:cNvPr id="1" name=""/>
        <p:cNvGrpSpPr/>
        <p:nvPr/>
      </p:nvGrpSpPr>
      <p:grpSpPr>
        <a:xfrm>
          <a:off x="0" y="0"/>
          <a:ext cx="0" cy="0"/>
          <a:chOff x="0" y="0"/>
          <a:chExt cx="0" cy="0"/>
        </a:xfrm>
      </p:grpSpPr>
      <p:pic>
        <p:nvPicPr>
          <p:cNvPr id="105" name="Gradient_photo-bullets.pdf" descr="Gradient_photo-bullets.pdf"/>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106" name="Title Text"/>
          <p:cNvSpPr txBox="1">
            <a:spLocks noGrp="1"/>
          </p:cNvSpPr>
          <p:nvPr>
            <p:ph type="title"/>
          </p:nvPr>
        </p:nvSpPr>
        <p:spPr>
          <a:prstGeom prst="rect">
            <a:avLst/>
          </a:prstGeom>
        </p:spPr>
        <p:txBody>
          <a:bodyPr/>
          <a:lstStyle/>
          <a:p>
            <a:r>
              <a:t>Title Text</a:t>
            </a:r>
          </a:p>
        </p:txBody>
      </p:sp>
      <p:sp>
        <p:nvSpPr>
          <p:cNvPr id="107"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15" name="Title Text"/>
          <p:cNvSpPr txBox="1">
            <a:spLocks noGrp="1"/>
          </p:cNvSpPr>
          <p:nvPr>
            <p:ph type="title"/>
          </p:nvPr>
        </p:nvSpPr>
        <p:spPr>
          <a:prstGeom prst="rect">
            <a:avLst/>
          </a:prstGeom>
        </p:spPr>
        <p:txBody>
          <a:bodyPr/>
          <a:lstStyle/>
          <a:p>
            <a:r>
              <a:t>Title Text</a:t>
            </a:r>
          </a:p>
        </p:txBody>
      </p:sp>
      <p:sp>
        <p:nvSpPr>
          <p:cNvPr id="116"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24" name="Title Text"/>
          <p:cNvSpPr txBox="1">
            <a:spLocks noGrp="1"/>
          </p:cNvSpPr>
          <p:nvPr>
            <p:ph type="title"/>
          </p:nvPr>
        </p:nvSpPr>
        <p:spPr>
          <a:prstGeom prst="rect">
            <a:avLst/>
          </a:prstGeom>
        </p:spPr>
        <p:txBody>
          <a:bodyPr/>
          <a:lstStyle/>
          <a:p>
            <a:r>
              <a:t>Title Text</a:t>
            </a:r>
          </a:p>
        </p:txBody>
      </p:sp>
      <p:sp>
        <p:nvSpPr>
          <p:cNvPr id="125" name="Body Level One…"/>
          <p:cNvSpPr txBox="1">
            <a:spLocks noGrp="1"/>
          </p:cNvSpPr>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133" name="Title Text"/>
          <p:cNvSpPr txBox="1">
            <a:spLocks noGrp="1"/>
          </p:cNvSpPr>
          <p:nvPr>
            <p:ph type="title"/>
          </p:nvPr>
        </p:nvSpPr>
        <p:spPr>
          <a:xfrm>
            <a:off x="1270000" y="1638300"/>
            <a:ext cx="10464800" cy="3302000"/>
          </a:xfrm>
          <a:prstGeom prst="rect">
            <a:avLst/>
          </a:prstGeom>
        </p:spPr>
        <p:txBody>
          <a:bodyPr anchor="b"/>
          <a:lstStyle>
            <a:lvl1pPr>
              <a:defRPr>
                <a:solidFill>
                  <a:srgbClr val="000000"/>
                </a:solidFill>
              </a:defRPr>
            </a:lvl1pPr>
          </a:lstStyle>
          <a:p>
            <a:r>
              <a:t>Title Text</a:t>
            </a:r>
          </a:p>
        </p:txBody>
      </p:sp>
      <p:sp>
        <p:nvSpPr>
          <p:cNvPr id="134"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solidFill>
                  <a:srgbClr val="000000"/>
                </a:solidFill>
              </a:defRPr>
            </a:lvl1pPr>
            <a:lvl2pPr marL="0" indent="0" algn="ctr">
              <a:spcBef>
                <a:spcPts val="0"/>
              </a:spcBef>
              <a:buSzTx/>
              <a:buNone/>
              <a:defRPr sz="3600">
                <a:solidFill>
                  <a:srgbClr val="000000"/>
                </a:solidFill>
              </a:defRPr>
            </a:lvl2pPr>
            <a:lvl3pPr marL="0" indent="0" algn="ctr">
              <a:spcBef>
                <a:spcPts val="0"/>
              </a:spcBef>
              <a:buSzTx/>
              <a:buNone/>
              <a:defRPr sz="3600">
                <a:solidFill>
                  <a:srgbClr val="000000"/>
                </a:solidFill>
              </a:defRPr>
            </a:lvl3pPr>
            <a:lvl4pPr marL="0" indent="0" algn="ctr">
              <a:spcBef>
                <a:spcPts val="0"/>
              </a:spcBef>
              <a:buSzTx/>
              <a:buNone/>
              <a:defRPr sz="3600">
                <a:solidFill>
                  <a:srgbClr val="000000"/>
                </a:solidFill>
              </a:defRPr>
            </a:lvl4pPr>
            <a:lvl5pPr marL="0" indent="0" algn="ctr">
              <a:spcBef>
                <a:spcPts val="0"/>
              </a:spcBef>
              <a:buSzTx/>
              <a:buNone/>
              <a:defRPr sz="3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142"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143" name="Body Level One…"/>
          <p:cNvSpPr txBox="1">
            <a:spLocks noGrp="1"/>
          </p:cNvSpPr>
          <p:nvPr>
            <p:ph type="body" idx="1"/>
          </p:nvPr>
        </p:nvSpPr>
        <p:spPr>
          <a:xfrm>
            <a:off x="1270000" y="2768600"/>
            <a:ext cx="10464800" cy="5715000"/>
          </a:xfrm>
          <a:prstGeom prst="rect">
            <a:avLst/>
          </a:prstGeom>
        </p:spPr>
        <p:txBody>
          <a:bodyPr/>
          <a:lstStyle>
            <a:lvl1pPr>
              <a:spcBef>
                <a:spcPts val="2400"/>
              </a:spcBef>
              <a:defRPr>
                <a:solidFill>
                  <a:srgbClr val="000000"/>
                </a:solidFill>
              </a:defRPr>
            </a:lvl1pPr>
            <a:lvl2pPr>
              <a:spcBef>
                <a:spcPts val="2400"/>
              </a:spcBef>
              <a:defRPr>
                <a:solidFill>
                  <a:srgbClr val="000000"/>
                </a:solidFill>
              </a:defRPr>
            </a:lvl2pPr>
            <a:lvl3pPr>
              <a:spcBef>
                <a:spcPts val="2400"/>
              </a:spcBef>
              <a:defRPr>
                <a:solidFill>
                  <a:srgbClr val="000000"/>
                </a:solidFill>
              </a:defRPr>
            </a:lvl3pPr>
            <a:lvl4pPr>
              <a:spcBef>
                <a:spcPts val="2400"/>
              </a:spcBef>
              <a:defRPr>
                <a:solidFill>
                  <a:srgbClr val="000000"/>
                </a:solidFill>
              </a:defRPr>
            </a:lvl4pPr>
            <a:lvl5pPr>
              <a:spcBef>
                <a:spcPts val="2400"/>
              </a:spcBef>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4"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 2 Column">
    <p:bg>
      <p:bgPr>
        <a:solidFill>
          <a:srgbClr val="FFFFFF"/>
        </a:solidFill>
        <a:effectLst/>
      </p:bgPr>
    </p:bg>
    <p:spTree>
      <p:nvGrpSpPr>
        <p:cNvPr id="1" name=""/>
        <p:cNvGrpSpPr/>
        <p:nvPr/>
      </p:nvGrpSpPr>
      <p:grpSpPr>
        <a:xfrm>
          <a:off x="0" y="0"/>
          <a:ext cx="0" cy="0"/>
          <a:chOff x="0" y="0"/>
          <a:chExt cx="0" cy="0"/>
        </a:xfrm>
      </p:grpSpPr>
      <p:sp>
        <p:nvSpPr>
          <p:cNvPr id="151"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152" name="Body Level One…"/>
          <p:cNvSpPr txBox="1">
            <a:spLocks noGrp="1"/>
          </p:cNvSpPr>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solidFill>
                  <a:srgbClr val="000000"/>
                </a:solidFill>
              </a:defRPr>
            </a:lvl1pPr>
            <a:lvl2pPr marL="1256620" indent="-494620">
              <a:spcBef>
                <a:spcPts val="3800"/>
              </a:spcBef>
              <a:defRPr sz="3200">
                <a:solidFill>
                  <a:srgbClr val="000000"/>
                </a:solidFill>
              </a:defRPr>
            </a:lvl2pPr>
            <a:lvl3pPr marL="1701120" indent="-494620">
              <a:spcBef>
                <a:spcPts val="3800"/>
              </a:spcBef>
              <a:defRPr sz="3200">
                <a:solidFill>
                  <a:srgbClr val="000000"/>
                </a:solidFill>
              </a:defRPr>
            </a:lvl3pPr>
            <a:lvl4pPr marL="2145620" indent="-494620">
              <a:spcBef>
                <a:spcPts val="3800"/>
              </a:spcBef>
              <a:defRPr sz="3200">
                <a:solidFill>
                  <a:srgbClr val="000000"/>
                </a:solidFill>
              </a:defRPr>
            </a:lvl4pPr>
            <a:lvl5pPr marL="2590120" indent="-494620">
              <a:spcBef>
                <a:spcPts val="3800"/>
              </a:spcBef>
              <a:defRPr sz="3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sp>
        <p:nvSpPr>
          <p:cNvPr id="160" name="Body Level One…"/>
          <p:cNvSpPr txBox="1">
            <a:spLocks noGrp="1"/>
          </p:cNvSpPr>
          <p:nvPr>
            <p:ph type="body" idx="1"/>
          </p:nvPr>
        </p:nvSpPr>
        <p:spPr>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1"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68"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sp>
        <p:nvSpPr>
          <p:cNvPr id="175"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176"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FFFFFF"/>
        </a:solidFill>
        <a:effectLst/>
      </p:bgPr>
    </p:bg>
    <p:spTree>
      <p:nvGrpSpPr>
        <p:cNvPr id="1" name=""/>
        <p:cNvGrpSpPr/>
        <p:nvPr/>
      </p:nvGrpSpPr>
      <p:grpSpPr>
        <a:xfrm>
          <a:off x="0" y="0"/>
          <a:ext cx="0" cy="0"/>
          <a:chOff x="0" y="0"/>
          <a:chExt cx="0" cy="0"/>
        </a:xfrm>
      </p:grpSpPr>
      <p:sp>
        <p:nvSpPr>
          <p:cNvPr id="183" name="Title Text"/>
          <p:cNvSpPr txBox="1">
            <a:spLocks noGrp="1"/>
          </p:cNvSpPr>
          <p:nvPr>
            <p:ph type="title"/>
          </p:nvPr>
        </p:nvSpPr>
        <p:spPr>
          <a:xfrm>
            <a:off x="1270000" y="2971800"/>
            <a:ext cx="10464800" cy="3810000"/>
          </a:xfrm>
          <a:prstGeom prst="rect">
            <a:avLst/>
          </a:prstGeom>
        </p:spPr>
        <p:txBody>
          <a:bodyPr/>
          <a:lstStyle>
            <a:lvl1pPr>
              <a:defRPr>
                <a:solidFill>
                  <a:srgbClr val="000000"/>
                </a:solidFill>
              </a:defRPr>
            </a:lvl1pPr>
          </a:lstStyle>
          <a:p>
            <a:r>
              <a:t>Title Text</a:t>
            </a:r>
          </a:p>
        </p:txBody>
      </p:sp>
      <p:sp>
        <p:nvSpPr>
          <p:cNvPr id="184"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EAEAEA"/>
        </a:solidFill>
        <a:effectLst/>
      </p:bgPr>
    </p:bg>
    <p:spTree>
      <p:nvGrpSpPr>
        <p:cNvPr id="1" name=""/>
        <p:cNvGrpSpPr/>
        <p:nvPr/>
      </p:nvGrpSpPr>
      <p:grpSpPr>
        <a:xfrm>
          <a:off x="0" y="0"/>
          <a:ext cx="0" cy="0"/>
          <a:chOff x="0" y="0"/>
          <a:chExt cx="0" cy="0"/>
        </a:xfrm>
      </p:grpSpPr>
      <p:pic>
        <p:nvPicPr>
          <p:cNvPr id="191" name="white_photo-h.pdf" descr="white_photo-h.pdf"/>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192" name="Title Text"/>
          <p:cNvSpPr txBox="1">
            <a:spLocks noGrp="1"/>
          </p:cNvSpPr>
          <p:nvPr>
            <p:ph type="title"/>
          </p:nvPr>
        </p:nvSpPr>
        <p:spPr>
          <a:xfrm>
            <a:off x="1270000" y="7366000"/>
            <a:ext cx="10464800" cy="1701800"/>
          </a:xfrm>
          <a:prstGeom prst="rect">
            <a:avLst/>
          </a:prstGeom>
        </p:spPr>
        <p:txBody>
          <a:bodyPr/>
          <a:lstStyle>
            <a:lvl1pPr>
              <a:defRPr>
                <a:solidFill>
                  <a:srgbClr val="000000"/>
                </a:solidFill>
              </a:defRPr>
            </a:lvl1pPr>
          </a:lstStyle>
          <a:p>
            <a:r>
              <a:t>Title Text</a:t>
            </a:r>
          </a:p>
        </p:txBody>
      </p:sp>
      <p:sp>
        <p:nvSpPr>
          <p:cNvPr id="193"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Horizontal Reflection">
    <p:bg>
      <p:bgPr>
        <a:solidFill>
          <a:srgbClr val="FFFFFF"/>
        </a:solidFill>
        <a:effectLst/>
      </p:bgPr>
    </p:bg>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1270000" y="7366000"/>
            <a:ext cx="10464800" cy="1701800"/>
          </a:xfrm>
          <a:prstGeom prst="rect">
            <a:avLst/>
          </a:prstGeom>
        </p:spPr>
        <p:txBody>
          <a:bodyPr/>
          <a:lstStyle>
            <a:lvl1pPr>
              <a:defRPr>
                <a:solidFill>
                  <a:srgbClr val="000000"/>
                </a:solidFill>
              </a:defRPr>
            </a:lvl1pPr>
          </a:lstStyle>
          <a:p>
            <a:r>
              <a:t>Title Text</a:t>
            </a:r>
          </a:p>
        </p:txBody>
      </p:sp>
      <p:sp>
        <p:nvSpPr>
          <p:cNvPr id="201"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EAEAEA"/>
        </a:solidFill>
        <a:effectLst/>
      </p:bgPr>
    </p:bg>
    <p:spTree>
      <p:nvGrpSpPr>
        <p:cNvPr id="1" name=""/>
        <p:cNvGrpSpPr/>
        <p:nvPr/>
      </p:nvGrpSpPr>
      <p:grpSpPr>
        <a:xfrm>
          <a:off x="0" y="0"/>
          <a:ext cx="0" cy="0"/>
          <a:chOff x="0" y="0"/>
          <a:chExt cx="0" cy="0"/>
        </a:xfrm>
      </p:grpSpPr>
      <p:pic>
        <p:nvPicPr>
          <p:cNvPr id="208" name="white_photo-v-1.pdf" descr="white_photo-v-1.pdf"/>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209" name="Title Text"/>
          <p:cNvSpPr txBox="1">
            <a:spLocks noGrp="1"/>
          </p:cNvSpPr>
          <p:nvPr>
            <p:ph type="title"/>
          </p:nvPr>
        </p:nvSpPr>
        <p:spPr>
          <a:xfrm>
            <a:off x="635000" y="1409700"/>
            <a:ext cx="5867400" cy="3302000"/>
          </a:xfrm>
          <a:prstGeom prst="rect">
            <a:avLst/>
          </a:prstGeom>
        </p:spPr>
        <p:txBody>
          <a:bodyPr anchor="b"/>
          <a:lstStyle>
            <a:lvl1pPr>
              <a:defRPr sz="7000">
                <a:solidFill>
                  <a:srgbClr val="000000"/>
                </a:solidFill>
              </a:defRPr>
            </a:lvl1pPr>
          </a:lstStyle>
          <a:p>
            <a:r>
              <a:t>Title Text</a:t>
            </a:r>
          </a:p>
        </p:txBody>
      </p:sp>
      <p:sp>
        <p:nvSpPr>
          <p:cNvPr id="210" name="Body Level One…"/>
          <p:cNvSpPr txBox="1">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solidFill>
                  <a:srgbClr val="000000"/>
                </a:solidFill>
              </a:defRPr>
            </a:lvl1pPr>
            <a:lvl2pPr marL="0" indent="0" algn="ctr">
              <a:spcBef>
                <a:spcPts val="0"/>
              </a:spcBef>
              <a:buSzTx/>
              <a:buNone/>
              <a:defRPr sz="3400">
                <a:solidFill>
                  <a:srgbClr val="000000"/>
                </a:solidFill>
              </a:defRPr>
            </a:lvl2pPr>
            <a:lvl3pPr marL="0" indent="0" algn="ctr">
              <a:spcBef>
                <a:spcPts val="0"/>
              </a:spcBef>
              <a:buSzTx/>
              <a:buNone/>
              <a:defRPr sz="3400">
                <a:solidFill>
                  <a:srgbClr val="000000"/>
                </a:solidFill>
              </a:defRPr>
            </a:lvl3pPr>
            <a:lvl4pPr marL="0" indent="0" algn="ctr">
              <a:spcBef>
                <a:spcPts val="0"/>
              </a:spcBef>
              <a:buSzTx/>
              <a:buNone/>
              <a:defRPr sz="3400">
                <a:solidFill>
                  <a:srgbClr val="000000"/>
                </a:solidFill>
              </a:defRPr>
            </a:lvl4pPr>
            <a:lvl5pPr marL="0" indent="0" algn="ctr">
              <a:spcBef>
                <a:spcPts val="0"/>
              </a:spcBef>
              <a:buSzTx/>
              <a:buNone/>
              <a:defRPr sz="3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Vertical Reflection">
    <p:bg>
      <p:bgPr>
        <a:solidFill>
          <a:srgbClr val="FFFFFF"/>
        </a:solidFill>
        <a:effectLst/>
      </p:bgPr>
    </p:bg>
    <p:spTree>
      <p:nvGrpSpPr>
        <p:cNvPr id="1" name=""/>
        <p:cNvGrpSpPr/>
        <p:nvPr/>
      </p:nvGrpSpPr>
      <p:grpSpPr>
        <a:xfrm>
          <a:off x="0" y="0"/>
          <a:ext cx="0" cy="0"/>
          <a:chOff x="0" y="0"/>
          <a:chExt cx="0" cy="0"/>
        </a:xfrm>
      </p:grpSpPr>
      <p:sp>
        <p:nvSpPr>
          <p:cNvPr id="218" name="Title Text"/>
          <p:cNvSpPr txBox="1">
            <a:spLocks noGrp="1"/>
          </p:cNvSpPr>
          <p:nvPr>
            <p:ph type="title"/>
          </p:nvPr>
        </p:nvSpPr>
        <p:spPr>
          <a:xfrm>
            <a:off x="635000" y="1409700"/>
            <a:ext cx="5867400" cy="3302000"/>
          </a:xfrm>
          <a:prstGeom prst="rect">
            <a:avLst/>
          </a:prstGeom>
        </p:spPr>
        <p:txBody>
          <a:bodyPr anchor="b"/>
          <a:lstStyle>
            <a:lvl1pPr>
              <a:defRPr sz="7000">
                <a:solidFill>
                  <a:srgbClr val="000000"/>
                </a:solidFill>
              </a:defRPr>
            </a:lvl1pPr>
          </a:lstStyle>
          <a:p>
            <a:r>
              <a:t>Title Text</a:t>
            </a:r>
          </a:p>
        </p:txBody>
      </p:sp>
      <p:sp>
        <p:nvSpPr>
          <p:cNvPr id="219" name="Body Level One…"/>
          <p:cNvSpPr txBox="1">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solidFill>
                  <a:srgbClr val="000000"/>
                </a:solidFill>
              </a:defRPr>
            </a:lvl1pPr>
            <a:lvl2pPr marL="0" indent="0" algn="ctr">
              <a:spcBef>
                <a:spcPts val="0"/>
              </a:spcBef>
              <a:buSzTx/>
              <a:buNone/>
              <a:defRPr sz="3400">
                <a:solidFill>
                  <a:srgbClr val="000000"/>
                </a:solidFill>
              </a:defRPr>
            </a:lvl2pPr>
            <a:lvl3pPr marL="0" indent="0" algn="ctr">
              <a:spcBef>
                <a:spcPts val="0"/>
              </a:spcBef>
              <a:buSzTx/>
              <a:buNone/>
              <a:defRPr sz="3400">
                <a:solidFill>
                  <a:srgbClr val="000000"/>
                </a:solidFill>
              </a:defRPr>
            </a:lvl3pPr>
            <a:lvl4pPr marL="0" indent="0" algn="ctr">
              <a:spcBef>
                <a:spcPts val="0"/>
              </a:spcBef>
              <a:buSzTx/>
              <a:buNone/>
              <a:defRPr sz="3400">
                <a:solidFill>
                  <a:srgbClr val="000000"/>
                </a:solidFill>
              </a:defRPr>
            </a:lvl4pPr>
            <a:lvl5pPr marL="0" indent="0" algn="ctr">
              <a:spcBef>
                <a:spcPts val="0"/>
              </a:spcBef>
              <a:buSzTx/>
              <a:buNone/>
              <a:defRPr sz="3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20"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EAEAEA"/>
        </a:solidFill>
        <a:effectLst/>
      </p:bgPr>
    </p:bg>
    <p:spTree>
      <p:nvGrpSpPr>
        <p:cNvPr id="1" name=""/>
        <p:cNvGrpSpPr/>
        <p:nvPr/>
      </p:nvGrpSpPr>
      <p:grpSpPr>
        <a:xfrm>
          <a:off x="0" y="0"/>
          <a:ext cx="0" cy="0"/>
          <a:chOff x="0" y="0"/>
          <a:chExt cx="0" cy="0"/>
        </a:xfrm>
      </p:grpSpPr>
      <p:pic>
        <p:nvPicPr>
          <p:cNvPr id="227" name="white_photo-bullets-1.pdf" descr="white_photo-bullets-1.pdf"/>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228"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229"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solidFill>
                  <a:srgbClr val="000000"/>
                </a:solidFill>
              </a:defRPr>
            </a:lvl1pPr>
            <a:lvl2pPr marL="1256620" indent="-494620">
              <a:spcBef>
                <a:spcPts val="3800"/>
              </a:spcBef>
              <a:defRPr sz="3200">
                <a:solidFill>
                  <a:srgbClr val="000000"/>
                </a:solidFill>
              </a:defRPr>
            </a:lvl2pPr>
            <a:lvl3pPr marL="1701120" indent="-494620">
              <a:spcBef>
                <a:spcPts val="3800"/>
              </a:spcBef>
              <a:defRPr sz="3200">
                <a:solidFill>
                  <a:srgbClr val="000000"/>
                </a:solidFill>
              </a:defRPr>
            </a:lvl3pPr>
            <a:lvl4pPr marL="2145620" indent="-494620">
              <a:spcBef>
                <a:spcPts val="3800"/>
              </a:spcBef>
              <a:defRPr sz="3200">
                <a:solidFill>
                  <a:srgbClr val="000000"/>
                </a:solidFill>
              </a:defRPr>
            </a:lvl4pPr>
            <a:lvl5pPr marL="2590120" indent="-494620">
              <a:spcBef>
                <a:spcPts val="3800"/>
              </a:spcBef>
              <a:defRPr sz="3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30"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 Left">
    <p:bg>
      <p:bgPr>
        <a:solidFill>
          <a:srgbClr val="FFFFFF"/>
        </a:solidFill>
        <a:effectLst/>
      </p:bgPr>
    </p:bg>
    <p:spTree>
      <p:nvGrpSpPr>
        <p:cNvPr id="1" name=""/>
        <p:cNvGrpSpPr/>
        <p:nvPr/>
      </p:nvGrpSpPr>
      <p:grpSpPr>
        <a:xfrm>
          <a:off x="0" y="0"/>
          <a:ext cx="0" cy="0"/>
          <a:chOff x="0" y="0"/>
          <a:chExt cx="0" cy="0"/>
        </a:xfrm>
      </p:grpSpPr>
      <p:sp>
        <p:nvSpPr>
          <p:cNvPr id="237"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238"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solidFill>
                  <a:srgbClr val="000000"/>
                </a:solidFill>
              </a:defRPr>
            </a:lvl1pPr>
            <a:lvl2pPr marL="1256620" indent="-494620">
              <a:spcBef>
                <a:spcPts val="3800"/>
              </a:spcBef>
              <a:defRPr sz="3200">
                <a:solidFill>
                  <a:srgbClr val="000000"/>
                </a:solidFill>
              </a:defRPr>
            </a:lvl2pPr>
            <a:lvl3pPr marL="1701120" indent="-494620">
              <a:spcBef>
                <a:spcPts val="3800"/>
              </a:spcBef>
              <a:defRPr sz="3200">
                <a:solidFill>
                  <a:srgbClr val="000000"/>
                </a:solidFill>
              </a:defRPr>
            </a:lvl3pPr>
            <a:lvl4pPr marL="2145620" indent="-494620">
              <a:spcBef>
                <a:spcPts val="3800"/>
              </a:spcBef>
              <a:defRPr sz="3200">
                <a:solidFill>
                  <a:srgbClr val="000000"/>
                </a:solidFill>
              </a:defRPr>
            </a:lvl4pPr>
            <a:lvl5pPr marL="2590120" indent="-494620">
              <a:spcBef>
                <a:spcPts val="3800"/>
              </a:spcBef>
              <a:defRPr sz="3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39"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Bullets - Right">
    <p:bg>
      <p:bgPr>
        <a:solidFill>
          <a:srgbClr val="FFFFFF"/>
        </a:solidFill>
        <a:effectLst/>
      </p:bgPr>
    </p:bg>
    <p:spTree>
      <p:nvGrpSpPr>
        <p:cNvPr id="1" name=""/>
        <p:cNvGrpSpPr/>
        <p:nvPr/>
      </p:nvGrpSpPr>
      <p:grpSpPr>
        <a:xfrm>
          <a:off x="0" y="0"/>
          <a:ext cx="0" cy="0"/>
          <a:chOff x="0" y="0"/>
          <a:chExt cx="0" cy="0"/>
        </a:xfrm>
      </p:grpSpPr>
      <p:sp>
        <p:nvSpPr>
          <p:cNvPr id="246"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247" name="Body Level One…"/>
          <p:cNvSpPr txBox="1">
            <a:spLocks noGrp="1"/>
          </p:cNvSpPr>
          <p:nvPr>
            <p:ph type="body" sz="quarter" idx="1"/>
          </p:nvPr>
        </p:nvSpPr>
        <p:spPr>
          <a:xfrm>
            <a:off x="7772400" y="2768600"/>
            <a:ext cx="3962400" cy="5715000"/>
          </a:xfrm>
          <a:prstGeom prst="rect">
            <a:avLst/>
          </a:prstGeom>
        </p:spPr>
        <p:txBody>
          <a:bodyPr/>
          <a:lstStyle>
            <a:lvl1pPr marL="812120" indent="-494620">
              <a:spcBef>
                <a:spcPts val="3800"/>
              </a:spcBef>
              <a:defRPr sz="3200">
                <a:solidFill>
                  <a:srgbClr val="000000"/>
                </a:solidFill>
              </a:defRPr>
            </a:lvl1pPr>
            <a:lvl2pPr marL="1256620" indent="-494620">
              <a:spcBef>
                <a:spcPts val="3800"/>
              </a:spcBef>
              <a:defRPr sz="3200">
                <a:solidFill>
                  <a:srgbClr val="000000"/>
                </a:solidFill>
              </a:defRPr>
            </a:lvl2pPr>
            <a:lvl3pPr marL="1701120" indent="-494620">
              <a:spcBef>
                <a:spcPts val="3800"/>
              </a:spcBef>
              <a:defRPr sz="3200">
                <a:solidFill>
                  <a:srgbClr val="000000"/>
                </a:solidFill>
              </a:defRPr>
            </a:lvl3pPr>
            <a:lvl4pPr marL="2145620" indent="-494620">
              <a:spcBef>
                <a:spcPts val="3800"/>
              </a:spcBef>
              <a:defRPr sz="3200">
                <a:solidFill>
                  <a:srgbClr val="000000"/>
                </a:solidFill>
              </a:defRPr>
            </a:lvl4pPr>
            <a:lvl5pPr marL="2590120" indent="-494620">
              <a:spcBef>
                <a:spcPts val="3800"/>
              </a:spcBef>
              <a:defRPr sz="3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48"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 Top copy">
    <p:bg>
      <p:bgPr>
        <a:solidFill>
          <a:srgbClr val="FFFFFF"/>
        </a:solidFill>
        <a:effectLst/>
      </p:bgPr>
    </p:bg>
    <p:spTree>
      <p:nvGrpSpPr>
        <p:cNvPr id="1" name=""/>
        <p:cNvGrpSpPr/>
        <p:nvPr/>
      </p:nvGrpSpPr>
      <p:grpSpPr>
        <a:xfrm>
          <a:off x="0" y="0"/>
          <a:ext cx="0" cy="0"/>
          <a:chOff x="0" y="0"/>
          <a:chExt cx="0" cy="0"/>
        </a:xfrm>
      </p:grpSpPr>
      <p:pic>
        <p:nvPicPr>
          <p:cNvPr id="255" name="CUlogo copy_blkTxt_trans.tiff" descr="CUlogo copy_blkTxt_trans.tiff"/>
          <p:cNvPicPr>
            <a:picLocks noChangeAspect="1"/>
          </p:cNvPicPr>
          <p:nvPr/>
        </p:nvPicPr>
        <p:blipFill>
          <a:blip r:embed="rId2">
            <a:extLst/>
          </a:blip>
          <a:stretch>
            <a:fillRect/>
          </a:stretch>
        </p:blipFill>
        <p:spPr>
          <a:xfrm>
            <a:off x="266700" y="8887920"/>
            <a:ext cx="901700" cy="637080"/>
          </a:xfrm>
          <a:prstGeom prst="rect">
            <a:avLst/>
          </a:prstGeom>
          <a:ln w="12700">
            <a:miter lim="400000"/>
          </a:ln>
        </p:spPr>
      </p:pic>
      <p:pic>
        <p:nvPicPr>
          <p:cNvPr id="256" name="GLEL_logo1_trbk.pdf" descr="GLEL_logo1_trbk.pdf"/>
          <p:cNvPicPr>
            <a:picLocks noChangeAspect="1"/>
          </p:cNvPicPr>
          <p:nvPr/>
        </p:nvPicPr>
        <p:blipFill>
          <a:blip r:embed="rId3">
            <a:extLst/>
          </a:blip>
          <a:stretch>
            <a:fillRect/>
          </a:stretch>
        </p:blipFill>
        <p:spPr>
          <a:xfrm>
            <a:off x="11645900" y="8888578"/>
            <a:ext cx="1079500" cy="636422"/>
          </a:xfrm>
          <a:prstGeom prst="rect">
            <a:avLst/>
          </a:prstGeom>
          <a:ln w="12700">
            <a:miter lim="400000"/>
          </a:ln>
        </p:spPr>
      </p:pic>
      <p:sp>
        <p:nvSpPr>
          <p:cNvPr id="257"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258"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mp; Bullets - 2 Column">
    <p:bg>
      <p:bgPr>
        <a:solidFill>
          <a:srgbClr val="FFFFFF"/>
        </a:solidFill>
        <a:effectLst/>
      </p:bgPr>
    </p:bg>
    <p:spTree>
      <p:nvGrpSpPr>
        <p:cNvPr id="1" name=""/>
        <p:cNvGrpSpPr/>
        <p:nvPr/>
      </p:nvGrpSpPr>
      <p:grpSpPr>
        <a:xfrm>
          <a:off x="0" y="0"/>
          <a:ext cx="0" cy="0"/>
          <a:chOff x="0" y="0"/>
          <a:chExt cx="0" cy="0"/>
        </a:xfrm>
      </p:grpSpPr>
      <p:pic>
        <p:nvPicPr>
          <p:cNvPr id="265" name="CUlogo copy_blkTxt_trans.tiff" descr="CUlogo copy_blkTxt_trans.tiff"/>
          <p:cNvPicPr>
            <a:picLocks noChangeAspect="1"/>
          </p:cNvPicPr>
          <p:nvPr/>
        </p:nvPicPr>
        <p:blipFill>
          <a:blip r:embed="rId2">
            <a:extLst/>
          </a:blip>
          <a:stretch>
            <a:fillRect/>
          </a:stretch>
        </p:blipFill>
        <p:spPr>
          <a:xfrm>
            <a:off x="266700" y="8887920"/>
            <a:ext cx="901700" cy="637080"/>
          </a:xfrm>
          <a:prstGeom prst="rect">
            <a:avLst/>
          </a:prstGeom>
          <a:ln w="12700">
            <a:miter lim="400000"/>
          </a:ln>
        </p:spPr>
      </p:pic>
      <p:pic>
        <p:nvPicPr>
          <p:cNvPr id="266" name="GLEL_logo1_trbk.pdf" descr="GLEL_logo1_trbk.pdf"/>
          <p:cNvPicPr>
            <a:picLocks noChangeAspect="1"/>
          </p:cNvPicPr>
          <p:nvPr/>
        </p:nvPicPr>
        <p:blipFill>
          <a:blip r:embed="rId3">
            <a:extLst/>
          </a:blip>
          <a:stretch>
            <a:fillRect/>
          </a:stretch>
        </p:blipFill>
        <p:spPr>
          <a:xfrm>
            <a:off x="11645900" y="8888578"/>
            <a:ext cx="1079500" cy="636422"/>
          </a:xfrm>
          <a:prstGeom prst="rect">
            <a:avLst/>
          </a:prstGeom>
          <a:ln w="12700">
            <a:miter lim="400000"/>
          </a:ln>
        </p:spPr>
      </p:pic>
      <p:sp>
        <p:nvSpPr>
          <p:cNvPr id="267"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268" name="Body Level One…"/>
          <p:cNvSpPr txBox="1">
            <a:spLocks noGrp="1"/>
          </p:cNvSpPr>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solidFill>
                  <a:srgbClr val="000000"/>
                </a:solidFill>
              </a:defRPr>
            </a:lvl1pPr>
            <a:lvl2pPr marL="1256620" indent="-494620">
              <a:spcBef>
                <a:spcPts val="3800"/>
              </a:spcBef>
              <a:defRPr sz="3200">
                <a:solidFill>
                  <a:srgbClr val="000000"/>
                </a:solidFill>
              </a:defRPr>
            </a:lvl2pPr>
            <a:lvl3pPr marL="1701120" indent="-494620">
              <a:spcBef>
                <a:spcPts val="3800"/>
              </a:spcBef>
              <a:defRPr sz="3200">
                <a:solidFill>
                  <a:srgbClr val="000000"/>
                </a:solidFill>
              </a:defRPr>
            </a:lvl3pPr>
            <a:lvl4pPr marL="2145620" indent="-494620">
              <a:spcBef>
                <a:spcPts val="3800"/>
              </a:spcBef>
              <a:defRPr sz="3200">
                <a:solidFill>
                  <a:srgbClr val="000000"/>
                </a:solidFill>
              </a:defRPr>
            </a:lvl4pPr>
            <a:lvl5pPr marL="2590120" indent="-494620">
              <a:spcBef>
                <a:spcPts val="3800"/>
              </a:spcBef>
              <a:defRPr sz="3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69"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Bullets - Left">
    <p:bg>
      <p:bgPr>
        <a:solidFill>
          <a:srgbClr val="FFFFFF"/>
        </a:solidFill>
        <a:effectLst/>
      </p:bgPr>
    </p:bg>
    <p:spTree>
      <p:nvGrpSpPr>
        <p:cNvPr id="1" name=""/>
        <p:cNvGrpSpPr/>
        <p:nvPr/>
      </p:nvGrpSpPr>
      <p:grpSpPr>
        <a:xfrm>
          <a:off x="0" y="0"/>
          <a:ext cx="0" cy="0"/>
          <a:chOff x="0" y="0"/>
          <a:chExt cx="0" cy="0"/>
        </a:xfrm>
      </p:grpSpPr>
      <p:pic>
        <p:nvPicPr>
          <p:cNvPr id="276" name="CUlogo copy_blkTxt_trans.tiff" descr="CUlogo copy_blkTxt_trans.tiff"/>
          <p:cNvPicPr>
            <a:picLocks noChangeAspect="1"/>
          </p:cNvPicPr>
          <p:nvPr/>
        </p:nvPicPr>
        <p:blipFill>
          <a:blip r:embed="rId2">
            <a:extLst/>
          </a:blip>
          <a:stretch>
            <a:fillRect/>
          </a:stretch>
        </p:blipFill>
        <p:spPr>
          <a:xfrm>
            <a:off x="266700" y="8887920"/>
            <a:ext cx="901700" cy="637080"/>
          </a:xfrm>
          <a:prstGeom prst="rect">
            <a:avLst/>
          </a:prstGeom>
          <a:ln w="12700">
            <a:miter lim="400000"/>
          </a:ln>
        </p:spPr>
      </p:pic>
      <p:pic>
        <p:nvPicPr>
          <p:cNvPr id="277" name="GLEL_logo1_trbk.pdf" descr="GLEL_logo1_trbk.pdf"/>
          <p:cNvPicPr>
            <a:picLocks noChangeAspect="1"/>
          </p:cNvPicPr>
          <p:nvPr/>
        </p:nvPicPr>
        <p:blipFill>
          <a:blip r:embed="rId3">
            <a:extLst/>
          </a:blip>
          <a:stretch>
            <a:fillRect/>
          </a:stretch>
        </p:blipFill>
        <p:spPr>
          <a:xfrm>
            <a:off x="11645900" y="8888578"/>
            <a:ext cx="1079500" cy="636422"/>
          </a:xfrm>
          <a:prstGeom prst="rect">
            <a:avLst/>
          </a:prstGeom>
          <a:ln w="12700">
            <a:miter lim="400000"/>
          </a:ln>
        </p:spPr>
      </p:pic>
      <p:sp>
        <p:nvSpPr>
          <p:cNvPr id="278"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279"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solidFill>
                  <a:srgbClr val="000000"/>
                </a:solidFill>
              </a:defRPr>
            </a:lvl1pPr>
            <a:lvl2pPr marL="1256620" indent="-494620">
              <a:spcBef>
                <a:spcPts val="3800"/>
              </a:spcBef>
              <a:defRPr sz="3200">
                <a:solidFill>
                  <a:srgbClr val="000000"/>
                </a:solidFill>
              </a:defRPr>
            </a:lvl2pPr>
            <a:lvl3pPr marL="1701120" indent="-494620">
              <a:spcBef>
                <a:spcPts val="3800"/>
              </a:spcBef>
              <a:defRPr sz="3200">
                <a:solidFill>
                  <a:srgbClr val="000000"/>
                </a:solidFill>
              </a:defRPr>
            </a:lvl3pPr>
            <a:lvl4pPr marL="2145620" indent="-494620">
              <a:spcBef>
                <a:spcPts val="3800"/>
              </a:spcBef>
              <a:defRPr sz="3200">
                <a:solidFill>
                  <a:srgbClr val="000000"/>
                </a:solidFill>
              </a:defRPr>
            </a:lvl4pPr>
            <a:lvl5pPr marL="2590120" indent="-494620">
              <a:spcBef>
                <a:spcPts val="3800"/>
              </a:spcBef>
              <a:defRPr sz="3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0"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mp; Bullets copy">
    <p:bg>
      <p:bgPr>
        <a:solidFill>
          <a:srgbClr val="FFFFFF"/>
        </a:solidFill>
        <a:effectLst/>
      </p:bgPr>
    </p:bg>
    <p:spTree>
      <p:nvGrpSpPr>
        <p:cNvPr id="1" name=""/>
        <p:cNvGrpSpPr/>
        <p:nvPr/>
      </p:nvGrpSpPr>
      <p:grpSpPr>
        <a:xfrm>
          <a:off x="0" y="0"/>
          <a:ext cx="0" cy="0"/>
          <a:chOff x="0" y="0"/>
          <a:chExt cx="0" cy="0"/>
        </a:xfrm>
      </p:grpSpPr>
      <p:pic>
        <p:nvPicPr>
          <p:cNvPr id="287" name="CUlogo copy_blkTxt_trans.tiff" descr="CUlogo copy_blkTxt_trans.tiff"/>
          <p:cNvPicPr>
            <a:picLocks noChangeAspect="1"/>
          </p:cNvPicPr>
          <p:nvPr/>
        </p:nvPicPr>
        <p:blipFill>
          <a:blip r:embed="rId2">
            <a:extLst/>
          </a:blip>
          <a:stretch>
            <a:fillRect/>
          </a:stretch>
        </p:blipFill>
        <p:spPr>
          <a:xfrm>
            <a:off x="266700" y="8887920"/>
            <a:ext cx="901700" cy="637080"/>
          </a:xfrm>
          <a:prstGeom prst="rect">
            <a:avLst/>
          </a:prstGeom>
          <a:ln w="12700">
            <a:miter lim="400000"/>
          </a:ln>
        </p:spPr>
      </p:pic>
      <p:pic>
        <p:nvPicPr>
          <p:cNvPr id="288" name="GLEL_logo1_trbk.pdf" descr="GLEL_logo1_trbk.pdf"/>
          <p:cNvPicPr>
            <a:picLocks noChangeAspect="1"/>
          </p:cNvPicPr>
          <p:nvPr/>
        </p:nvPicPr>
        <p:blipFill>
          <a:blip r:embed="rId3">
            <a:extLst/>
          </a:blip>
          <a:stretch>
            <a:fillRect/>
          </a:stretch>
        </p:blipFill>
        <p:spPr>
          <a:xfrm>
            <a:off x="11645900" y="8888578"/>
            <a:ext cx="1079500" cy="636422"/>
          </a:xfrm>
          <a:prstGeom prst="rect">
            <a:avLst/>
          </a:prstGeom>
          <a:ln w="12700">
            <a:miter lim="400000"/>
          </a:ln>
        </p:spPr>
      </p:pic>
      <p:sp>
        <p:nvSpPr>
          <p:cNvPr id="289"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290" name="Body Level One…"/>
          <p:cNvSpPr txBox="1">
            <a:spLocks noGrp="1"/>
          </p:cNvSpPr>
          <p:nvPr>
            <p:ph type="body" idx="1"/>
          </p:nvPr>
        </p:nvSpPr>
        <p:spPr>
          <a:xfrm>
            <a:off x="1270000" y="2768600"/>
            <a:ext cx="10464800" cy="5715000"/>
          </a:xfrm>
          <a:prstGeom prst="rect">
            <a:avLst/>
          </a:prstGeom>
        </p:spPr>
        <p:txBody>
          <a:bodyPr/>
          <a:lstStyle>
            <a:lvl1pPr>
              <a:spcBef>
                <a:spcPts val="2400"/>
              </a:spcBef>
              <a:defRPr>
                <a:solidFill>
                  <a:srgbClr val="000000"/>
                </a:solidFill>
              </a:defRPr>
            </a:lvl1pPr>
            <a:lvl2pPr>
              <a:spcBef>
                <a:spcPts val="2400"/>
              </a:spcBef>
              <a:defRPr>
                <a:solidFill>
                  <a:srgbClr val="000000"/>
                </a:solidFill>
              </a:defRPr>
            </a:lvl2pPr>
            <a:lvl3pPr>
              <a:spcBef>
                <a:spcPts val="2400"/>
              </a:spcBef>
              <a:defRPr>
                <a:solidFill>
                  <a:srgbClr val="000000"/>
                </a:solidFill>
              </a:defRPr>
            </a:lvl3pPr>
            <a:lvl4pPr>
              <a:spcBef>
                <a:spcPts val="2400"/>
              </a:spcBef>
              <a:defRPr>
                <a:solidFill>
                  <a:srgbClr val="000000"/>
                </a:solidFill>
              </a:defRPr>
            </a:lvl4pPr>
            <a:lvl5pPr>
              <a:spcBef>
                <a:spcPts val="2400"/>
              </a:spcBef>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1"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Blank copy">
    <p:bg>
      <p:bgPr>
        <a:solidFill>
          <a:srgbClr val="FFFFFF"/>
        </a:solidFill>
        <a:effectLst/>
      </p:bgPr>
    </p:bg>
    <p:spTree>
      <p:nvGrpSpPr>
        <p:cNvPr id="1" name=""/>
        <p:cNvGrpSpPr/>
        <p:nvPr/>
      </p:nvGrpSpPr>
      <p:grpSpPr>
        <a:xfrm>
          <a:off x="0" y="0"/>
          <a:ext cx="0" cy="0"/>
          <a:chOff x="0" y="0"/>
          <a:chExt cx="0" cy="0"/>
        </a:xfrm>
      </p:grpSpPr>
      <p:pic>
        <p:nvPicPr>
          <p:cNvPr id="298" name="CUlogo copy_blkTxt_trans.tiff" descr="CUlogo copy_blkTxt_trans.tiff"/>
          <p:cNvPicPr>
            <a:picLocks noChangeAspect="1"/>
          </p:cNvPicPr>
          <p:nvPr/>
        </p:nvPicPr>
        <p:blipFill>
          <a:blip r:embed="rId2">
            <a:extLst/>
          </a:blip>
          <a:stretch>
            <a:fillRect/>
          </a:stretch>
        </p:blipFill>
        <p:spPr>
          <a:xfrm>
            <a:off x="266700" y="8558409"/>
            <a:ext cx="990600" cy="699891"/>
          </a:xfrm>
          <a:prstGeom prst="rect">
            <a:avLst/>
          </a:prstGeom>
          <a:ln w="12700">
            <a:miter lim="400000"/>
          </a:ln>
        </p:spPr>
      </p:pic>
      <p:pic>
        <p:nvPicPr>
          <p:cNvPr id="299" name="GLEL_logo1_trbk.pdf" descr="GLEL_logo1_trbk.pdf"/>
          <p:cNvPicPr>
            <a:picLocks noChangeAspect="1"/>
          </p:cNvPicPr>
          <p:nvPr/>
        </p:nvPicPr>
        <p:blipFill>
          <a:blip r:embed="rId3">
            <a:extLst/>
          </a:blip>
          <a:stretch>
            <a:fillRect/>
          </a:stretch>
        </p:blipFill>
        <p:spPr>
          <a:xfrm>
            <a:off x="11045141" y="8407400"/>
            <a:ext cx="1680259" cy="990600"/>
          </a:xfrm>
          <a:prstGeom prst="rect">
            <a:avLst/>
          </a:prstGeom>
          <a:ln w="12700">
            <a:miter lim="400000"/>
          </a:ln>
        </p:spPr>
      </p:pic>
      <p:sp>
        <p:nvSpPr>
          <p:cNvPr id="300"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307" name="Title Text"/>
          <p:cNvSpPr txBox="1">
            <a:spLocks noGrp="1"/>
          </p:cNvSpPr>
          <p:nvPr>
            <p:ph type="title"/>
          </p:nvPr>
        </p:nvSpPr>
        <p:spPr>
          <a:xfrm>
            <a:off x="647700" y="130951"/>
            <a:ext cx="11709400" cy="2144889"/>
          </a:xfrm>
          <a:prstGeom prst="rect">
            <a:avLst/>
          </a:prstGeom>
        </p:spPr>
        <p:txBody>
          <a:bodyPr/>
          <a:lstStyle>
            <a:lvl1pPr marL="57799" marR="57799" defTabSz="1295400">
              <a:defRPr sz="6200">
                <a:solidFill>
                  <a:srgbClr val="000000"/>
                </a:solidFill>
                <a:uFill>
                  <a:solidFill>
                    <a:srgbClr val="000000"/>
                  </a:solidFill>
                </a:uFill>
                <a:latin typeface="Arial"/>
                <a:ea typeface="Arial"/>
                <a:cs typeface="Arial"/>
                <a:sym typeface="Arial"/>
              </a:defRPr>
            </a:lvl1pPr>
          </a:lstStyle>
          <a:p>
            <a:r>
              <a:t>Title Text</a:t>
            </a:r>
          </a:p>
        </p:txBody>
      </p:sp>
      <p:sp>
        <p:nvSpPr>
          <p:cNvPr id="308" name="Body Level One…"/>
          <p:cNvSpPr txBox="1">
            <a:spLocks noGrp="1"/>
          </p:cNvSpPr>
          <p:nvPr>
            <p:ph type="body" idx="1"/>
          </p:nvPr>
        </p:nvSpPr>
        <p:spPr>
          <a:xfrm>
            <a:off x="647700" y="2273300"/>
            <a:ext cx="11709400" cy="7480300"/>
          </a:xfrm>
          <a:prstGeom prst="rect">
            <a:avLst/>
          </a:prstGeom>
        </p:spPr>
        <p:txBody>
          <a:bodyPr anchor="t"/>
          <a:lstStyle>
            <a:lvl1pPr marL="383540" marR="57799" indent="-342900" defTabSz="1295400">
              <a:spcBef>
                <a:spcPts val="1000"/>
              </a:spcBef>
              <a:buSzPct val="100000"/>
              <a:defRPr sz="4400">
                <a:solidFill>
                  <a:srgbClr val="000000"/>
                </a:solidFill>
                <a:uFill>
                  <a:solidFill>
                    <a:srgbClr val="000000"/>
                  </a:solidFill>
                </a:uFill>
                <a:latin typeface="Arial"/>
                <a:ea typeface="Arial"/>
                <a:cs typeface="Arial"/>
                <a:sym typeface="Arial"/>
              </a:defRPr>
            </a:lvl1pPr>
            <a:lvl2pPr marL="783590" marR="57799" indent="-285750" defTabSz="1295400">
              <a:spcBef>
                <a:spcPts val="900"/>
              </a:spcBef>
              <a:buSzPct val="100000"/>
              <a:buChar char="–"/>
              <a:defRPr sz="3800">
                <a:solidFill>
                  <a:srgbClr val="000000"/>
                </a:solidFill>
                <a:uFill>
                  <a:solidFill>
                    <a:srgbClr val="000000"/>
                  </a:solidFill>
                </a:uFill>
                <a:latin typeface="Arial"/>
                <a:ea typeface="Arial"/>
                <a:cs typeface="Arial"/>
                <a:sym typeface="Arial"/>
              </a:defRPr>
            </a:lvl2pPr>
            <a:lvl3pPr marL="1183639" marR="57799" indent="-228600" defTabSz="1295400">
              <a:spcBef>
                <a:spcPts val="700"/>
              </a:spcBef>
              <a:buSzPct val="100000"/>
              <a:defRPr sz="3400">
                <a:solidFill>
                  <a:srgbClr val="000000"/>
                </a:solidFill>
                <a:uFill>
                  <a:solidFill>
                    <a:srgbClr val="000000"/>
                  </a:solidFill>
                </a:uFill>
                <a:latin typeface="Arial"/>
                <a:ea typeface="Arial"/>
                <a:cs typeface="Arial"/>
                <a:sym typeface="Arial"/>
              </a:defRPr>
            </a:lvl3pPr>
            <a:lvl4pPr marL="1640839" marR="57799" indent="-228600" defTabSz="1295400">
              <a:spcBef>
                <a:spcPts val="600"/>
              </a:spcBef>
              <a:buSzPct val="100000"/>
              <a:buChar char="–"/>
              <a:defRPr sz="2800">
                <a:solidFill>
                  <a:srgbClr val="000000"/>
                </a:solidFill>
                <a:uFill>
                  <a:solidFill>
                    <a:srgbClr val="000000"/>
                  </a:solidFill>
                </a:uFill>
                <a:latin typeface="Arial"/>
                <a:ea typeface="Arial"/>
                <a:cs typeface="Arial"/>
                <a:sym typeface="Arial"/>
              </a:defRPr>
            </a:lvl4pPr>
            <a:lvl5pPr marL="2098039" marR="57799" indent="-228600" defTabSz="1295400">
              <a:spcBef>
                <a:spcPts val="600"/>
              </a:spcBef>
              <a:buSzPct val="100000"/>
              <a:buChar char="»"/>
              <a:defRPr sz="28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9" name="Slide Number"/>
          <p:cNvSpPr txBox="1">
            <a:spLocks noGrp="1"/>
          </p:cNvSpPr>
          <p:nvPr>
            <p:ph type="sldNum" sz="quarter" idx="2"/>
          </p:nvPr>
        </p:nvSpPr>
        <p:spPr>
          <a:xfrm>
            <a:off x="10653047" y="8882098"/>
            <a:ext cx="368574" cy="360822"/>
          </a:xfrm>
          <a:prstGeom prst="rect">
            <a:avLst/>
          </a:prstGeom>
        </p:spPr>
        <p:txBody>
          <a:bodyPr/>
          <a:lstStyle>
            <a:lvl1pPr defTabSz="647700">
              <a:defRPr>
                <a:solidFill>
                  <a:srgbClr val="000000"/>
                </a:solidFill>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efault - Blank copy">
    <p:bg>
      <p:bgPr>
        <a:solidFill>
          <a:srgbClr val="FFFFFF"/>
        </a:solidFill>
        <a:effectLst/>
      </p:bgPr>
    </p:bg>
    <p:spTree>
      <p:nvGrpSpPr>
        <p:cNvPr id="1" name=""/>
        <p:cNvGrpSpPr/>
        <p:nvPr/>
      </p:nvGrpSpPr>
      <p:grpSpPr>
        <a:xfrm>
          <a:off x="0" y="0"/>
          <a:ext cx="0" cy="0"/>
          <a:chOff x="0" y="0"/>
          <a:chExt cx="0" cy="0"/>
        </a:xfrm>
      </p:grpSpPr>
      <p:sp>
        <p:nvSpPr>
          <p:cNvPr id="316" name="Slide Number"/>
          <p:cNvSpPr txBox="1">
            <a:spLocks noGrp="1"/>
          </p:cNvSpPr>
          <p:nvPr>
            <p:ph type="sldNum" sz="quarter" idx="2"/>
          </p:nvPr>
        </p:nvSpPr>
        <p:spPr>
          <a:xfrm>
            <a:off x="12059682" y="9236286"/>
            <a:ext cx="294879" cy="317501"/>
          </a:xfrm>
          <a:prstGeom prst="rect">
            <a:avLst/>
          </a:prstGeom>
          <a:ln>
            <a:round/>
          </a:ln>
        </p:spPr>
        <p:txBody>
          <a:bodyPr lIns="38100" tIns="38100" rIns="38100" bIns="38100" anchor="ctr"/>
          <a:lstStyle>
            <a:lvl1pPr algn="r" defTabSz="1295400">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Default - Blank copy 1">
    <p:bg>
      <p:bgPr>
        <a:solidFill>
          <a:srgbClr val="FFFFFF"/>
        </a:solidFill>
        <a:effectLst/>
      </p:bgPr>
    </p:bg>
    <p:spTree>
      <p:nvGrpSpPr>
        <p:cNvPr id="1" name=""/>
        <p:cNvGrpSpPr/>
        <p:nvPr/>
      </p:nvGrpSpPr>
      <p:grpSpPr>
        <a:xfrm>
          <a:off x="0" y="0"/>
          <a:ext cx="0" cy="0"/>
          <a:chOff x="0" y="0"/>
          <a:chExt cx="0" cy="0"/>
        </a:xfrm>
      </p:grpSpPr>
      <p:sp>
        <p:nvSpPr>
          <p:cNvPr id="323" name="Slide Number"/>
          <p:cNvSpPr txBox="1">
            <a:spLocks noGrp="1"/>
          </p:cNvSpPr>
          <p:nvPr>
            <p:ph type="sldNum" sz="quarter" idx="2"/>
          </p:nvPr>
        </p:nvSpPr>
        <p:spPr>
          <a:xfrm>
            <a:off x="12059682" y="9236286"/>
            <a:ext cx="294879" cy="317501"/>
          </a:xfrm>
          <a:prstGeom prst="rect">
            <a:avLst/>
          </a:prstGeom>
          <a:ln>
            <a:round/>
          </a:ln>
        </p:spPr>
        <p:txBody>
          <a:bodyPr lIns="38100" tIns="38100" rIns="38100" bIns="38100" anchor="ctr"/>
          <a:lstStyle>
            <a:lvl1pPr algn="r" defTabSz="1295400">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Default - Title Only">
    <p:bg>
      <p:bgPr>
        <a:solidFill>
          <a:srgbClr val="FFFFFF"/>
        </a:solidFill>
        <a:effectLst/>
      </p:bgPr>
    </p:bg>
    <p:spTree>
      <p:nvGrpSpPr>
        <p:cNvPr id="1" name=""/>
        <p:cNvGrpSpPr/>
        <p:nvPr/>
      </p:nvGrpSpPr>
      <p:grpSpPr>
        <a:xfrm>
          <a:off x="0" y="0"/>
          <a:ext cx="0" cy="0"/>
          <a:chOff x="0" y="0"/>
          <a:chExt cx="0" cy="0"/>
        </a:xfrm>
      </p:grpSpPr>
      <p:sp>
        <p:nvSpPr>
          <p:cNvPr id="330" name="Title Text"/>
          <p:cNvSpPr txBox="1">
            <a:spLocks noGrp="1"/>
          </p:cNvSpPr>
          <p:nvPr>
            <p:ph type="title"/>
          </p:nvPr>
        </p:nvSpPr>
        <p:spPr>
          <a:xfrm>
            <a:off x="647700" y="390596"/>
            <a:ext cx="11709400" cy="1625601"/>
          </a:xfrm>
          <a:prstGeom prst="rect">
            <a:avLst/>
          </a:prstGeom>
          <a:ln>
            <a:round/>
          </a:ln>
        </p:spPr>
        <p:txBody>
          <a:bodyPr lIns="38100" tIns="38100" rIns="38100" bIns="38100"/>
          <a:lstStyle>
            <a:lvl1pPr defTabSz="1295400">
              <a:defRPr sz="6200">
                <a:solidFill>
                  <a:srgbClr val="000000"/>
                </a:solidFill>
                <a:uFill>
                  <a:solidFill>
                    <a:srgbClr val="000000"/>
                  </a:solidFill>
                </a:uFill>
                <a:latin typeface="Calibri"/>
                <a:ea typeface="Calibri"/>
                <a:cs typeface="Calibri"/>
                <a:sym typeface="Calibri"/>
              </a:defRPr>
            </a:lvl1pPr>
          </a:lstStyle>
          <a:p>
            <a:r>
              <a:t>Title Text</a:t>
            </a:r>
          </a:p>
        </p:txBody>
      </p:sp>
      <p:sp>
        <p:nvSpPr>
          <p:cNvPr id="331" name="Slide Number"/>
          <p:cNvSpPr txBox="1">
            <a:spLocks noGrp="1"/>
          </p:cNvSpPr>
          <p:nvPr>
            <p:ph type="sldNum" sz="quarter" idx="2"/>
          </p:nvPr>
        </p:nvSpPr>
        <p:spPr>
          <a:xfrm>
            <a:off x="12059682" y="9236286"/>
            <a:ext cx="294879" cy="317501"/>
          </a:xfrm>
          <a:prstGeom prst="rect">
            <a:avLst/>
          </a:prstGeom>
          <a:ln>
            <a:round/>
          </a:ln>
        </p:spPr>
        <p:txBody>
          <a:bodyPr lIns="38100" tIns="38100" rIns="38100" bIns="38100" anchor="ctr"/>
          <a:lstStyle>
            <a:lvl1pPr algn="r" defTabSz="1295400">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Default - Blank copy 2">
    <p:bg>
      <p:bgPr>
        <a:solidFill>
          <a:srgbClr val="FFFFFF"/>
        </a:solidFill>
        <a:effectLst/>
      </p:bgPr>
    </p:bg>
    <p:spTree>
      <p:nvGrpSpPr>
        <p:cNvPr id="1" name=""/>
        <p:cNvGrpSpPr/>
        <p:nvPr/>
      </p:nvGrpSpPr>
      <p:grpSpPr>
        <a:xfrm>
          <a:off x="0" y="0"/>
          <a:ext cx="0" cy="0"/>
          <a:chOff x="0" y="0"/>
          <a:chExt cx="0" cy="0"/>
        </a:xfrm>
      </p:grpSpPr>
      <p:sp>
        <p:nvSpPr>
          <p:cNvPr id="338" name="Slide Number"/>
          <p:cNvSpPr txBox="1">
            <a:spLocks noGrp="1"/>
          </p:cNvSpPr>
          <p:nvPr>
            <p:ph type="sldNum" sz="quarter" idx="2"/>
          </p:nvPr>
        </p:nvSpPr>
        <p:spPr>
          <a:xfrm>
            <a:off x="12059682" y="9236286"/>
            <a:ext cx="294879" cy="317501"/>
          </a:xfrm>
          <a:prstGeom prst="rect">
            <a:avLst/>
          </a:prstGeom>
          <a:ln>
            <a:round/>
          </a:ln>
        </p:spPr>
        <p:txBody>
          <a:bodyPr lIns="38100" tIns="38100" rIns="38100" bIns="38100" anchor="ctr"/>
          <a:lstStyle>
            <a:lvl1pPr algn="r" defTabSz="1295400">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Default - Blank copy">
    <p:bg>
      <p:bgPr>
        <a:solidFill>
          <a:srgbClr val="FCFCFC"/>
        </a:solidFill>
        <a:effectLst/>
      </p:bgPr>
    </p:bg>
    <p:spTree>
      <p:nvGrpSpPr>
        <p:cNvPr id="1" name=""/>
        <p:cNvGrpSpPr/>
        <p:nvPr/>
      </p:nvGrpSpPr>
      <p:grpSpPr>
        <a:xfrm>
          <a:off x="0" y="0"/>
          <a:ext cx="0" cy="0"/>
          <a:chOff x="0" y="0"/>
          <a:chExt cx="0" cy="0"/>
        </a:xfrm>
      </p:grpSpPr>
      <p:sp>
        <p:nvSpPr>
          <p:cNvPr id="345" name="Slide Number"/>
          <p:cNvSpPr txBox="1">
            <a:spLocks noGrp="1"/>
          </p:cNvSpPr>
          <p:nvPr>
            <p:ph type="sldNum" sz="quarter" idx="2"/>
          </p:nvPr>
        </p:nvSpPr>
        <p:spPr>
          <a:xfrm>
            <a:off x="12011387" y="9225562"/>
            <a:ext cx="343174" cy="335422"/>
          </a:xfrm>
          <a:prstGeom prst="rect">
            <a:avLst/>
          </a:prstGeom>
          <a:ln w="9525">
            <a:round/>
          </a:ln>
        </p:spPr>
        <p:txBody>
          <a:bodyPr lIns="38100" tIns="38100" rIns="38100" bIns="38100"/>
          <a:lstStyle>
            <a:lvl1pPr algn="r" defTabSz="1295400">
              <a:defRPr>
                <a:solidFill>
                  <a:srgbClr val="000000"/>
                </a:solidFill>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2" name="Line"/>
          <p:cNvSpPr/>
          <p:nvPr/>
        </p:nvSpPr>
        <p:spPr>
          <a:xfrm>
            <a:off x="11696700" y="292100"/>
            <a:ext cx="1" cy="508660"/>
          </a:xfrm>
          <a:prstGeom prst="line">
            <a:avLst/>
          </a:prstGeom>
          <a:ln w="25400">
            <a:solidFill>
              <a:srgbClr val="000000">
                <a:alpha val="45000"/>
              </a:srgbClr>
            </a:solidFill>
            <a:miter lim="400000"/>
          </a:ln>
          <a:effectLst>
            <a:outerShdw blurRad="25400" dist="25400" dir="5400000" rotWithShape="0">
              <a:srgbClr val="FFFFFF"/>
            </a:outerShdw>
          </a:effectLst>
        </p:spPr>
        <p:txBody>
          <a:bodyPr lIns="50800" tIns="50800" rIns="50800" bIns="50800" anchor="ctr"/>
          <a:lstStyle/>
          <a:p>
            <a:endParaRPr/>
          </a:p>
        </p:txBody>
      </p:sp>
      <p:sp>
        <p:nvSpPr>
          <p:cNvPr id="353" name="Arrow">
            <a:hlinkClick r:id="" action="ppaction://hlinkshowjump?jump=nextslide"/>
          </p:cNvPr>
          <p:cNvSpPr/>
          <p:nvPr/>
        </p:nvSpPr>
        <p:spPr>
          <a:xfrm>
            <a:off x="11976100" y="368300"/>
            <a:ext cx="342900" cy="342900"/>
          </a:xfrm>
          <a:prstGeom prst="rightArrow">
            <a:avLst>
              <a:gd name="adj1" fmla="val 40741"/>
              <a:gd name="adj2" fmla="val 59259"/>
            </a:avLst>
          </a:prstGeom>
          <a:solidFill>
            <a:srgbClr val="FFFFFF">
              <a:alpha val="60000"/>
            </a:srgbClr>
          </a:solidFill>
          <a:ln w="12700">
            <a:miter lim="400000"/>
          </a:ln>
          <a:effectLst>
            <a:outerShdw blurRad="25400" dist="12700" dir="16200000" rotWithShape="0">
              <a:srgbClr val="000000">
                <a:alpha val="80000"/>
              </a:srgbClr>
            </a:outerShdw>
          </a:effectLst>
        </p:spPr>
        <p:txBody>
          <a:bodyPr lIns="50800" tIns="50800" rIns="50800" bIns="50800" anchor="ctr"/>
          <a:lstStyle/>
          <a:p>
            <a:pPr algn="ctr" defTabSz="584200">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54" name="Arrow">
            <a:hlinkClick r:id="" action="ppaction://hlinkshowjump?jump=previousslide"/>
          </p:cNvPr>
          <p:cNvSpPr/>
          <p:nvPr/>
        </p:nvSpPr>
        <p:spPr>
          <a:xfrm>
            <a:off x="11074400" y="368300"/>
            <a:ext cx="342900" cy="342900"/>
          </a:xfrm>
          <a:custGeom>
            <a:avLst/>
            <a:gdLst/>
            <a:ahLst/>
            <a:cxnLst>
              <a:cxn ang="0">
                <a:pos x="wd2" y="hd2"/>
              </a:cxn>
              <a:cxn ang="5400000">
                <a:pos x="wd2" y="hd2"/>
              </a:cxn>
              <a:cxn ang="10800000">
                <a:pos x="wd2" y="hd2"/>
              </a:cxn>
              <a:cxn ang="16200000">
                <a:pos x="wd2" y="hd2"/>
              </a:cxn>
            </a:cxnLst>
            <a:rect l="0" t="0" r="r" b="b"/>
            <a:pathLst>
              <a:path w="21600" h="21600" extrusionOk="0">
                <a:moveTo>
                  <a:pt x="12800" y="15200"/>
                </a:moveTo>
                <a:lnTo>
                  <a:pt x="12800" y="21600"/>
                </a:lnTo>
                <a:lnTo>
                  <a:pt x="0" y="10800"/>
                </a:lnTo>
                <a:lnTo>
                  <a:pt x="12800" y="0"/>
                </a:lnTo>
                <a:lnTo>
                  <a:pt x="12800" y="6400"/>
                </a:lnTo>
                <a:lnTo>
                  <a:pt x="21600" y="6400"/>
                </a:lnTo>
                <a:lnTo>
                  <a:pt x="21600" y="15200"/>
                </a:lnTo>
                <a:close/>
              </a:path>
            </a:pathLst>
          </a:custGeom>
          <a:solidFill>
            <a:srgbClr val="FFFFFF">
              <a:alpha val="60000"/>
            </a:srgbClr>
          </a:solidFill>
          <a:ln w="12700">
            <a:miter lim="400000"/>
          </a:ln>
          <a:effectLst>
            <a:outerShdw blurRad="25400" dist="12700" dir="16200000" rotWithShape="0">
              <a:srgbClr val="000000">
                <a:alpha val="80000"/>
              </a:srgbClr>
            </a:outerShdw>
          </a:effectLst>
        </p:spPr>
        <p:txBody>
          <a:bodyPr lIns="50800" tIns="50800" rIns="50800" bIns="50800" anchor="ctr"/>
          <a:lstStyle/>
          <a:p>
            <a:pPr algn="ctr" defTabSz="584200">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355" name="nav_home.png" descr="nav_home.png">
            <a:hlinkClick r:id="" action="ppaction://hlinkshowjump?jump=firstslide"/>
          </p:cNvPr>
          <p:cNvPicPr>
            <a:picLocks noChangeAspect="1"/>
          </p:cNvPicPr>
          <p:nvPr/>
        </p:nvPicPr>
        <p:blipFill>
          <a:blip r:embed="rId3">
            <a:alphaModFix amt="60000"/>
            <a:extLst/>
          </a:blip>
          <a:stretch>
            <a:fillRect/>
          </a:stretch>
        </p:blipFill>
        <p:spPr>
          <a:xfrm>
            <a:off x="673100" y="381000"/>
            <a:ext cx="355600" cy="355600"/>
          </a:xfrm>
          <a:prstGeom prst="rect">
            <a:avLst/>
          </a:prstGeom>
          <a:ln w="12700">
            <a:miter lim="400000"/>
          </a:ln>
          <a:effectLst>
            <a:outerShdw blurRad="25400" dist="12700" dir="16200000" rotWithShape="0">
              <a:srgbClr val="000000">
                <a:alpha val="80000"/>
              </a:srgbClr>
            </a:outerShdw>
          </a:effectLst>
        </p:spPr>
      </p:pic>
      <p:sp>
        <p:nvSpPr>
          <p:cNvPr id="356" name="Title Text"/>
          <p:cNvSpPr txBox="1">
            <a:spLocks noGrp="1"/>
          </p:cNvSpPr>
          <p:nvPr>
            <p:ph type="title"/>
          </p:nvPr>
        </p:nvSpPr>
        <p:spPr>
          <a:xfrm>
            <a:off x="1270000" y="1130300"/>
            <a:ext cx="10464800" cy="1562100"/>
          </a:xfrm>
          <a:prstGeom prst="rect">
            <a:avLst/>
          </a:prstGeom>
        </p:spPr>
        <p:txBody>
          <a:bodyPr/>
          <a:lstStyle>
            <a:lvl1pPr>
              <a:defRPr>
                <a:solidFill>
                  <a:srgbClr val="B6B8B9"/>
                </a:solidFill>
              </a:defRPr>
            </a:lvl1pPr>
          </a:lstStyle>
          <a:p>
            <a:r>
              <a:t>Title Text</a:t>
            </a:r>
          </a:p>
        </p:txBody>
      </p:sp>
      <p:sp>
        <p:nvSpPr>
          <p:cNvPr id="357" name="Body Level One…"/>
          <p:cNvSpPr txBox="1">
            <a:spLocks noGrp="1"/>
          </p:cNvSpPr>
          <p:nvPr>
            <p:ph type="body" idx="1"/>
          </p:nvPr>
        </p:nvSpPr>
        <p:spPr>
          <a:xfrm>
            <a:off x="1270000" y="2641600"/>
            <a:ext cx="10464800" cy="5715000"/>
          </a:xfrm>
          <a:prstGeom prst="rect">
            <a:avLst/>
          </a:prstGeom>
        </p:spPr>
        <p:txBody>
          <a:bodyPr/>
          <a:lstStyle>
            <a:lvl1pPr>
              <a:spcBef>
                <a:spcPts val="2400"/>
              </a:spcBef>
              <a:defRPr>
                <a:solidFill>
                  <a:srgbClr val="000000"/>
                </a:solidFill>
              </a:defRPr>
            </a:lvl1pPr>
            <a:lvl2pPr>
              <a:spcBef>
                <a:spcPts val="2400"/>
              </a:spcBef>
              <a:defRPr>
                <a:solidFill>
                  <a:srgbClr val="000000"/>
                </a:solidFill>
              </a:defRPr>
            </a:lvl2pPr>
            <a:lvl3pPr>
              <a:spcBef>
                <a:spcPts val="2400"/>
              </a:spcBef>
              <a:defRPr>
                <a:solidFill>
                  <a:srgbClr val="000000"/>
                </a:solidFill>
              </a:defRPr>
            </a:lvl3pPr>
            <a:lvl4pPr>
              <a:spcBef>
                <a:spcPts val="2400"/>
              </a:spcBef>
              <a:defRPr>
                <a:solidFill>
                  <a:srgbClr val="000000"/>
                </a:solidFill>
              </a:defRPr>
            </a:lvl4pPr>
            <a:lvl5pPr>
              <a:spcBef>
                <a:spcPts val="2400"/>
              </a:spcBef>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pic>
        <p:nvPicPr>
          <p:cNvPr id="365" name="CUlogo copy_blkTxt_trans.tiff" descr="CUlogo copy_blkTxt_trans.tiff"/>
          <p:cNvPicPr>
            <a:picLocks noChangeAspect="1"/>
          </p:cNvPicPr>
          <p:nvPr/>
        </p:nvPicPr>
        <p:blipFill>
          <a:blip r:embed="rId2">
            <a:extLst/>
          </a:blip>
          <a:stretch>
            <a:fillRect/>
          </a:stretch>
        </p:blipFill>
        <p:spPr>
          <a:xfrm>
            <a:off x="5257800" y="7436101"/>
            <a:ext cx="2489200" cy="1758699"/>
          </a:xfrm>
          <a:prstGeom prst="rect">
            <a:avLst/>
          </a:prstGeom>
          <a:ln w="12700">
            <a:miter lim="400000"/>
          </a:ln>
        </p:spPr>
      </p:pic>
      <p:pic>
        <p:nvPicPr>
          <p:cNvPr id="366" name="GLEL_logo1_trbk.pdf" descr="GLEL_logo1_trbk.pdf"/>
          <p:cNvPicPr>
            <a:picLocks noChangeAspect="1"/>
          </p:cNvPicPr>
          <p:nvPr/>
        </p:nvPicPr>
        <p:blipFill>
          <a:blip r:embed="rId3">
            <a:extLst/>
          </a:blip>
          <a:stretch>
            <a:fillRect/>
          </a:stretch>
        </p:blipFill>
        <p:spPr>
          <a:xfrm>
            <a:off x="8216900" y="6932493"/>
            <a:ext cx="4699000" cy="2770307"/>
          </a:xfrm>
          <a:prstGeom prst="rect">
            <a:avLst/>
          </a:prstGeom>
          <a:ln w="12700">
            <a:miter lim="400000"/>
          </a:ln>
        </p:spPr>
      </p:pic>
      <p:pic>
        <p:nvPicPr>
          <p:cNvPr id="367" name="droppedImage.png" descr="droppedImage.png"/>
          <p:cNvPicPr>
            <a:picLocks noChangeAspect="1"/>
          </p:cNvPicPr>
          <p:nvPr/>
        </p:nvPicPr>
        <p:blipFill>
          <a:blip r:embed="rId4">
            <a:extLst/>
          </a:blip>
          <a:stretch>
            <a:fillRect/>
          </a:stretch>
        </p:blipFill>
        <p:spPr>
          <a:xfrm>
            <a:off x="63500" y="8064500"/>
            <a:ext cx="3810000" cy="508595"/>
          </a:xfrm>
          <a:prstGeom prst="rect">
            <a:avLst/>
          </a:prstGeom>
          <a:ln w="12700">
            <a:miter lim="400000"/>
          </a:ln>
        </p:spPr>
      </p:pic>
      <p:sp>
        <p:nvSpPr>
          <p:cNvPr id="368" name="Title Text"/>
          <p:cNvSpPr txBox="1">
            <a:spLocks noGrp="1"/>
          </p:cNvSpPr>
          <p:nvPr>
            <p:ph type="title"/>
          </p:nvPr>
        </p:nvSpPr>
        <p:spPr>
          <a:xfrm>
            <a:off x="1270000" y="1638300"/>
            <a:ext cx="10464800" cy="3302000"/>
          </a:xfrm>
          <a:prstGeom prst="rect">
            <a:avLst/>
          </a:prstGeom>
        </p:spPr>
        <p:txBody>
          <a:bodyPr anchor="b"/>
          <a:lstStyle>
            <a:lvl1pPr>
              <a:defRPr>
                <a:solidFill>
                  <a:srgbClr val="000000"/>
                </a:solidFill>
              </a:defRPr>
            </a:lvl1pPr>
          </a:lstStyle>
          <a:p>
            <a:r>
              <a:t>Title Text</a:t>
            </a:r>
          </a:p>
        </p:txBody>
      </p:sp>
      <p:sp>
        <p:nvSpPr>
          <p:cNvPr id="369"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solidFill>
                  <a:srgbClr val="000000"/>
                </a:solidFill>
              </a:defRPr>
            </a:lvl1pPr>
            <a:lvl2pPr marL="0" indent="0" algn="ctr">
              <a:spcBef>
                <a:spcPts val="0"/>
              </a:spcBef>
              <a:buSzTx/>
              <a:buNone/>
              <a:defRPr sz="3600">
                <a:solidFill>
                  <a:srgbClr val="000000"/>
                </a:solidFill>
              </a:defRPr>
            </a:lvl2pPr>
            <a:lvl3pPr marL="0" indent="0" algn="ctr">
              <a:spcBef>
                <a:spcPts val="0"/>
              </a:spcBef>
              <a:buSzTx/>
              <a:buNone/>
              <a:defRPr sz="3600">
                <a:solidFill>
                  <a:srgbClr val="000000"/>
                </a:solidFill>
              </a:defRPr>
            </a:lvl3pPr>
            <a:lvl4pPr marL="0" indent="0" algn="ctr">
              <a:spcBef>
                <a:spcPts val="0"/>
              </a:spcBef>
              <a:buSzTx/>
              <a:buNone/>
              <a:defRPr sz="3600">
                <a:solidFill>
                  <a:srgbClr val="000000"/>
                </a:solidFill>
              </a:defRPr>
            </a:lvl4pPr>
            <a:lvl5pPr marL="0" indent="0" algn="ctr">
              <a:spcBef>
                <a:spcPts val="0"/>
              </a:spcBef>
              <a:buSzTx/>
              <a:buNone/>
              <a:defRPr sz="3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70"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pic>
        <p:nvPicPr>
          <p:cNvPr id="377" name="CUlogo copy_blkTxt_trans.tiff" descr="CUlogo copy_blkTxt_trans.tiff"/>
          <p:cNvPicPr>
            <a:picLocks noChangeAspect="1"/>
          </p:cNvPicPr>
          <p:nvPr/>
        </p:nvPicPr>
        <p:blipFill>
          <a:blip r:embed="rId2">
            <a:extLst/>
          </a:blip>
          <a:stretch>
            <a:fillRect/>
          </a:stretch>
        </p:blipFill>
        <p:spPr>
          <a:xfrm>
            <a:off x="6045200" y="9078420"/>
            <a:ext cx="901700" cy="637080"/>
          </a:xfrm>
          <a:prstGeom prst="rect">
            <a:avLst/>
          </a:prstGeom>
          <a:ln w="12700">
            <a:miter lim="400000"/>
          </a:ln>
        </p:spPr>
      </p:pic>
      <p:pic>
        <p:nvPicPr>
          <p:cNvPr id="378" name="GLEL_logo1_trbk.pdf" descr="GLEL_logo1_trbk.pdf"/>
          <p:cNvPicPr>
            <a:picLocks noChangeAspect="1"/>
          </p:cNvPicPr>
          <p:nvPr/>
        </p:nvPicPr>
        <p:blipFill>
          <a:blip r:embed="rId3">
            <a:extLst/>
          </a:blip>
          <a:stretch>
            <a:fillRect/>
          </a:stretch>
        </p:blipFill>
        <p:spPr>
          <a:xfrm>
            <a:off x="11734800" y="9079078"/>
            <a:ext cx="1079500" cy="636422"/>
          </a:xfrm>
          <a:prstGeom prst="rect">
            <a:avLst/>
          </a:prstGeom>
          <a:ln w="12700">
            <a:miter lim="400000"/>
          </a:ln>
        </p:spPr>
      </p:pic>
      <p:pic>
        <p:nvPicPr>
          <p:cNvPr id="379" name="droppedImage.png" descr="droppedImage.png"/>
          <p:cNvPicPr>
            <a:picLocks noChangeAspect="1"/>
          </p:cNvPicPr>
          <p:nvPr/>
        </p:nvPicPr>
        <p:blipFill>
          <a:blip r:embed="rId4">
            <a:extLst/>
          </a:blip>
          <a:stretch>
            <a:fillRect/>
          </a:stretch>
        </p:blipFill>
        <p:spPr>
          <a:xfrm>
            <a:off x="50800" y="9331257"/>
            <a:ext cx="2882900" cy="384838"/>
          </a:xfrm>
          <a:prstGeom prst="rect">
            <a:avLst/>
          </a:prstGeom>
          <a:ln w="12700">
            <a:miter lim="400000"/>
          </a:ln>
        </p:spPr>
      </p:pic>
      <p:sp>
        <p:nvSpPr>
          <p:cNvPr id="380"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381" name="Body Level One…"/>
          <p:cNvSpPr txBox="1">
            <a:spLocks noGrp="1"/>
          </p:cNvSpPr>
          <p:nvPr>
            <p:ph type="body" idx="1"/>
          </p:nvPr>
        </p:nvSpPr>
        <p:spPr>
          <a:xfrm>
            <a:off x="1270000" y="2768600"/>
            <a:ext cx="10464800" cy="5715000"/>
          </a:xfrm>
          <a:prstGeom prst="rect">
            <a:avLst/>
          </a:prstGeom>
        </p:spPr>
        <p:txBody>
          <a:bodyPr/>
          <a:lstStyle>
            <a:lvl1pPr>
              <a:spcBef>
                <a:spcPts val="2400"/>
              </a:spcBef>
              <a:defRPr>
                <a:solidFill>
                  <a:srgbClr val="000000"/>
                </a:solidFill>
              </a:defRPr>
            </a:lvl1pPr>
            <a:lvl2pPr>
              <a:spcBef>
                <a:spcPts val="2400"/>
              </a:spcBef>
              <a:defRPr>
                <a:solidFill>
                  <a:srgbClr val="000000"/>
                </a:solidFill>
              </a:defRPr>
            </a:lvl2pPr>
            <a:lvl3pPr>
              <a:spcBef>
                <a:spcPts val="2400"/>
              </a:spcBef>
              <a:defRPr>
                <a:solidFill>
                  <a:srgbClr val="000000"/>
                </a:solidFill>
              </a:defRPr>
            </a:lvl3pPr>
            <a:lvl4pPr>
              <a:spcBef>
                <a:spcPts val="2400"/>
              </a:spcBef>
              <a:defRPr>
                <a:solidFill>
                  <a:srgbClr val="000000"/>
                </a:solidFill>
              </a:defRPr>
            </a:lvl4pPr>
            <a:lvl5pPr>
              <a:spcBef>
                <a:spcPts val="2400"/>
              </a:spcBef>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Default - Title and Content copy 1">
    <p:bg>
      <p:bgPr>
        <a:solidFill>
          <a:srgbClr val="FFFFFF"/>
        </a:solidFill>
        <a:effectLst/>
      </p:bgPr>
    </p:bg>
    <p:spTree>
      <p:nvGrpSpPr>
        <p:cNvPr id="1" name=""/>
        <p:cNvGrpSpPr/>
        <p:nvPr/>
      </p:nvGrpSpPr>
      <p:grpSpPr>
        <a:xfrm>
          <a:off x="0" y="0"/>
          <a:ext cx="0" cy="0"/>
          <a:chOff x="0" y="0"/>
          <a:chExt cx="0" cy="0"/>
        </a:xfrm>
      </p:grpSpPr>
      <p:sp>
        <p:nvSpPr>
          <p:cNvPr id="389" name="Title Text"/>
          <p:cNvSpPr txBox="1">
            <a:spLocks noGrp="1"/>
          </p:cNvSpPr>
          <p:nvPr>
            <p:ph type="title"/>
          </p:nvPr>
        </p:nvSpPr>
        <p:spPr>
          <a:xfrm>
            <a:off x="647700" y="130952"/>
            <a:ext cx="11709400" cy="2144888"/>
          </a:xfrm>
          <a:prstGeom prst="rect">
            <a:avLst/>
          </a:prstGeom>
        </p:spPr>
        <p:txBody>
          <a:bodyPr lIns="38100" tIns="38100" rIns="38100" bIns="38100"/>
          <a:lstStyle>
            <a:lvl1pPr defTabSz="1295400">
              <a:defRPr sz="6200">
                <a:solidFill>
                  <a:srgbClr val="000000"/>
                </a:solidFill>
                <a:uFill>
                  <a:solidFill>
                    <a:srgbClr val="000000"/>
                  </a:solidFill>
                </a:uFill>
                <a:latin typeface="Arial"/>
                <a:ea typeface="Arial"/>
                <a:cs typeface="Arial"/>
                <a:sym typeface="Arial"/>
              </a:defRPr>
            </a:lvl1pPr>
          </a:lstStyle>
          <a:p>
            <a:r>
              <a:t>Title Text</a:t>
            </a:r>
          </a:p>
        </p:txBody>
      </p:sp>
      <p:sp>
        <p:nvSpPr>
          <p:cNvPr id="390" name="Body Level One…"/>
          <p:cNvSpPr txBox="1">
            <a:spLocks noGrp="1"/>
          </p:cNvSpPr>
          <p:nvPr>
            <p:ph type="body" idx="1"/>
          </p:nvPr>
        </p:nvSpPr>
        <p:spPr>
          <a:xfrm>
            <a:off x="647700" y="2273300"/>
            <a:ext cx="11709400" cy="7480300"/>
          </a:xfrm>
          <a:prstGeom prst="rect">
            <a:avLst/>
          </a:prstGeom>
        </p:spPr>
        <p:txBody>
          <a:bodyPr lIns="38100" tIns="38100" rIns="38100" bIns="38100" anchor="t"/>
          <a:lstStyle>
            <a:lvl1pPr marL="342900" indent="-342900" defTabSz="1295400">
              <a:spcBef>
                <a:spcPts val="1000"/>
              </a:spcBef>
              <a:buClr>
                <a:srgbClr val="000000"/>
              </a:buClr>
              <a:buSzPct val="100000"/>
              <a:defRPr sz="4400">
                <a:solidFill>
                  <a:srgbClr val="000000"/>
                </a:solidFill>
                <a:uFill>
                  <a:solidFill>
                    <a:srgbClr val="000000"/>
                  </a:solidFill>
                </a:uFill>
                <a:latin typeface="Arial"/>
                <a:ea typeface="Arial"/>
                <a:cs typeface="Arial"/>
                <a:sym typeface="Arial"/>
              </a:defRPr>
            </a:lvl1pPr>
            <a:lvl2pPr marL="742950" indent="-285750" defTabSz="1295400">
              <a:spcBef>
                <a:spcPts val="900"/>
              </a:spcBef>
              <a:buClr>
                <a:srgbClr val="000000"/>
              </a:buClr>
              <a:buSzPct val="100000"/>
              <a:buChar char="–"/>
              <a:defRPr sz="3800">
                <a:solidFill>
                  <a:srgbClr val="000000"/>
                </a:solidFill>
                <a:uFill>
                  <a:solidFill>
                    <a:srgbClr val="000000"/>
                  </a:solidFill>
                </a:uFill>
                <a:latin typeface="Arial"/>
                <a:ea typeface="Arial"/>
                <a:cs typeface="Arial"/>
                <a:sym typeface="Arial"/>
              </a:defRPr>
            </a:lvl2pPr>
            <a:lvl3pPr marL="1143000" indent="-228600" defTabSz="1295400">
              <a:spcBef>
                <a:spcPts val="800"/>
              </a:spcBef>
              <a:buClr>
                <a:srgbClr val="000000"/>
              </a:buClr>
              <a:buSzPct val="100000"/>
              <a:defRPr sz="3400">
                <a:solidFill>
                  <a:srgbClr val="000000"/>
                </a:solidFill>
                <a:uFill>
                  <a:solidFill>
                    <a:srgbClr val="000000"/>
                  </a:solidFill>
                </a:uFill>
                <a:latin typeface="Arial"/>
                <a:ea typeface="Arial"/>
                <a:cs typeface="Arial"/>
                <a:sym typeface="Arial"/>
              </a:defRPr>
            </a:lvl3pPr>
            <a:lvl4pPr marL="1600200" indent="-228600" defTabSz="1295400">
              <a:spcBef>
                <a:spcPts val="600"/>
              </a:spcBef>
              <a:buClr>
                <a:srgbClr val="000000"/>
              </a:buClr>
              <a:buSzPct val="100000"/>
              <a:buChar char="–"/>
              <a:defRPr sz="2800">
                <a:solidFill>
                  <a:srgbClr val="000000"/>
                </a:solidFill>
                <a:uFill>
                  <a:solidFill>
                    <a:srgbClr val="000000"/>
                  </a:solidFill>
                </a:uFill>
                <a:latin typeface="Arial"/>
                <a:ea typeface="Arial"/>
                <a:cs typeface="Arial"/>
                <a:sym typeface="Arial"/>
              </a:defRPr>
            </a:lvl4pPr>
            <a:lvl5pPr marL="2057400" indent="-228600" defTabSz="1295400">
              <a:spcBef>
                <a:spcPts val="600"/>
              </a:spcBef>
              <a:buClr>
                <a:srgbClr val="000000"/>
              </a:buClr>
              <a:buSzPct val="100000"/>
              <a:buChar char="»"/>
              <a:defRPr sz="28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xfrm>
            <a:off x="12011387" y="9225562"/>
            <a:ext cx="343174" cy="335422"/>
          </a:xfrm>
          <a:prstGeom prst="rect">
            <a:avLst/>
          </a:prstGeom>
          <a:ln w="9525">
            <a:round/>
          </a:ln>
        </p:spPr>
        <p:txBody>
          <a:bodyPr lIns="38100" tIns="38100" rIns="38100" bIns="38100"/>
          <a:lstStyle>
            <a:lvl1pPr algn="r" defTabSz="1295400">
              <a:buClr>
                <a:srgbClr val="000000"/>
              </a:buClr>
              <a:defRPr>
                <a:solidFill>
                  <a:srgbClr val="000000"/>
                </a:solidFill>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398"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sp>
        <p:nvSpPr>
          <p:cNvPr id="405"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406"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3" name="Line"/>
          <p:cNvSpPr/>
          <p:nvPr/>
        </p:nvSpPr>
        <p:spPr>
          <a:xfrm>
            <a:off x="11709400" y="342900"/>
            <a:ext cx="0" cy="393700"/>
          </a:xfrm>
          <a:prstGeom prst="line">
            <a:avLst/>
          </a:prstGeom>
          <a:ln w="25400">
            <a:solidFill>
              <a:srgbClr val="000000">
                <a:alpha val="45000"/>
              </a:srgbClr>
            </a:solidFill>
            <a:miter lim="400000"/>
          </a:ln>
          <a:effectLst>
            <a:outerShdw blurRad="25400" dist="25400" dir="5400000" rotWithShape="0">
              <a:srgbClr val="FFFFFF"/>
            </a:outerShdw>
          </a:effectLst>
        </p:spPr>
        <p:txBody>
          <a:bodyPr lIns="50800" tIns="50800" rIns="50800" bIns="50800" anchor="ctr"/>
          <a:lstStyle/>
          <a:p>
            <a:endParaRPr/>
          </a:p>
        </p:txBody>
      </p:sp>
      <p:sp>
        <p:nvSpPr>
          <p:cNvPr id="414" name="Arrow">
            <a:hlinkClick r:id="" action="ppaction://hlinkshowjump?jump=nextslide"/>
          </p:cNvPr>
          <p:cNvSpPr/>
          <p:nvPr/>
        </p:nvSpPr>
        <p:spPr>
          <a:xfrm>
            <a:off x="11976100" y="342900"/>
            <a:ext cx="393700" cy="393700"/>
          </a:xfrm>
          <a:prstGeom prst="rightArrow">
            <a:avLst>
              <a:gd name="adj1" fmla="val 40741"/>
              <a:gd name="adj2" fmla="val 51613"/>
            </a:avLst>
          </a:prstGeom>
          <a:solidFill>
            <a:srgbClr val="FFFFFF">
              <a:alpha val="60000"/>
            </a:srgbClr>
          </a:solidFill>
          <a:ln w="12700">
            <a:miter lim="400000"/>
          </a:ln>
          <a:effectLst>
            <a:outerShdw blurRad="25400" dist="12700" dir="16200000" rotWithShape="0">
              <a:srgbClr val="000000">
                <a:alpha val="80000"/>
              </a:srgbClr>
            </a:outerShdw>
          </a:effectLst>
        </p:spPr>
        <p:txBody>
          <a:bodyPr lIns="50800" tIns="50800" rIns="50800" bIns="50800" anchor="ctr"/>
          <a:lstStyle/>
          <a:p>
            <a:pPr algn="ctr" defTabSz="584200">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15" name="Arrow">
            <a:hlinkClick r:id="" action="ppaction://hlinkshowjump?jump=previousslide"/>
          </p:cNvPr>
          <p:cNvSpPr/>
          <p:nvPr/>
        </p:nvSpPr>
        <p:spPr>
          <a:xfrm>
            <a:off x="10985500" y="342900"/>
            <a:ext cx="393700" cy="393700"/>
          </a:xfrm>
          <a:custGeom>
            <a:avLst/>
            <a:gdLst/>
            <a:ahLst/>
            <a:cxnLst>
              <a:cxn ang="0">
                <a:pos x="wd2" y="hd2"/>
              </a:cxn>
              <a:cxn ang="5400000">
                <a:pos x="wd2" y="hd2"/>
              </a:cxn>
              <a:cxn ang="10800000">
                <a:pos x="wd2" y="hd2"/>
              </a:cxn>
              <a:cxn ang="16200000">
                <a:pos x="wd2" y="hd2"/>
              </a:cxn>
            </a:cxnLst>
            <a:rect l="0" t="0" r="r" b="b"/>
            <a:pathLst>
              <a:path w="21600" h="21600" extrusionOk="0">
                <a:moveTo>
                  <a:pt x="11148" y="15200"/>
                </a:moveTo>
                <a:lnTo>
                  <a:pt x="11148" y="21600"/>
                </a:lnTo>
                <a:lnTo>
                  <a:pt x="0" y="10800"/>
                </a:lnTo>
                <a:lnTo>
                  <a:pt x="11148" y="0"/>
                </a:lnTo>
                <a:lnTo>
                  <a:pt x="11148" y="6400"/>
                </a:lnTo>
                <a:lnTo>
                  <a:pt x="21600" y="6400"/>
                </a:lnTo>
                <a:lnTo>
                  <a:pt x="21600" y="15200"/>
                </a:lnTo>
                <a:close/>
              </a:path>
            </a:pathLst>
          </a:custGeom>
          <a:solidFill>
            <a:srgbClr val="FFFFFF">
              <a:alpha val="60000"/>
            </a:srgbClr>
          </a:solidFill>
          <a:ln w="12700">
            <a:miter lim="400000"/>
          </a:ln>
          <a:effectLst>
            <a:outerShdw blurRad="25400" dist="12700" dir="16200000" rotWithShape="0">
              <a:srgbClr val="000000">
                <a:alpha val="80000"/>
              </a:srgbClr>
            </a:outerShdw>
          </a:effectLst>
        </p:spPr>
        <p:txBody>
          <a:bodyPr lIns="50800" tIns="50800" rIns="50800" bIns="50800" anchor="ctr"/>
          <a:lstStyle/>
          <a:p>
            <a:pPr algn="ctr" defTabSz="584200">
              <a:defRPr sz="28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416" name="nav_home.png" descr="nav_home.png">
            <a:hlinkClick r:id="" action="ppaction://hlinkshowjump?jump=firstslide"/>
          </p:cNvPr>
          <p:cNvPicPr>
            <a:picLocks noChangeAspect="1"/>
          </p:cNvPicPr>
          <p:nvPr/>
        </p:nvPicPr>
        <p:blipFill>
          <a:blip r:embed="rId3">
            <a:alphaModFix amt="60000"/>
            <a:extLst/>
          </a:blip>
          <a:stretch>
            <a:fillRect/>
          </a:stretch>
        </p:blipFill>
        <p:spPr>
          <a:xfrm>
            <a:off x="685800" y="330200"/>
            <a:ext cx="406400" cy="406400"/>
          </a:xfrm>
          <a:prstGeom prst="rect">
            <a:avLst/>
          </a:prstGeom>
          <a:ln w="12700">
            <a:miter lim="400000"/>
          </a:ln>
          <a:effectLst>
            <a:outerShdw blurRad="25400" dist="12700" dir="16200000" rotWithShape="0">
              <a:srgbClr val="000000">
                <a:alpha val="80000"/>
              </a:srgbClr>
            </a:outerShdw>
          </a:effectLst>
        </p:spPr>
      </p:pic>
      <p:sp>
        <p:nvSpPr>
          <p:cNvPr id="417" name="Title Text"/>
          <p:cNvSpPr txBox="1">
            <a:spLocks noGrp="1"/>
          </p:cNvSpPr>
          <p:nvPr>
            <p:ph type="title"/>
          </p:nvPr>
        </p:nvSpPr>
        <p:spPr>
          <a:xfrm>
            <a:off x="1270000" y="1143000"/>
            <a:ext cx="10464800" cy="1562100"/>
          </a:xfrm>
          <a:prstGeom prst="rect">
            <a:avLst/>
          </a:prstGeom>
        </p:spPr>
        <p:txBody>
          <a:bodyPr/>
          <a:lstStyle>
            <a:lvl1pPr>
              <a:defRPr sz="8000">
                <a:solidFill>
                  <a:srgbClr val="B6B8B9"/>
                </a:solidFill>
              </a:defRPr>
            </a:lvl1pPr>
          </a:lstStyle>
          <a:p>
            <a:r>
              <a:t>Title Text</a:t>
            </a:r>
          </a:p>
        </p:txBody>
      </p:sp>
      <p:sp>
        <p:nvSpPr>
          <p:cNvPr id="418" name="Slide Number"/>
          <p:cNvSpPr txBox="1">
            <a:spLocks noGrp="1"/>
          </p:cNvSpPr>
          <p:nvPr>
            <p:ph type="sldNum" sz="quarter" idx="2"/>
          </p:nvPr>
        </p:nvSpPr>
        <p:spPr>
          <a:xfrm>
            <a:off x="6337300" y="9280397"/>
            <a:ext cx="317500" cy="342901"/>
          </a:xfrm>
          <a:prstGeom prst="rect">
            <a:avLst/>
          </a:prstGeom>
        </p:spPr>
        <p:txBody>
          <a:bodyPr/>
          <a:lstStyle>
            <a:lvl1pPr>
              <a:defRPr sz="1600"/>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Default - Title and Content - No Graphics">
    <p:bg>
      <p:bgPr>
        <a:solidFill>
          <a:srgbClr val="FFFFFF"/>
        </a:solid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1295400" y="390596"/>
            <a:ext cx="11049000" cy="1625601"/>
          </a:xfrm>
          <a:prstGeom prst="rect">
            <a:avLst/>
          </a:prstGeom>
          <a:ln>
            <a:round/>
          </a:ln>
        </p:spPr>
        <p:txBody>
          <a:bodyPr lIns="38100" tIns="38100" rIns="38100" bIns="38100" anchor="b"/>
          <a:lstStyle>
            <a:lvl1pPr algn="l" defTabSz="1295400">
              <a:defRPr sz="5600">
                <a:solidFill>
                  <a:srgbClr val="7C7777"/>
                </a:solidFill>
                <a:uFill>
                  <a:solidFill>
                    <a:srgbClr val="7C7777"/>
                  </a:solidFill>
                </a:uFill>
                <a:latin typeface="Franklin Gothic Book"/>
                <a:ea typeface="Franklin Gothic Book"/>
                <a:cs typeface="Franklin Gothic Book"/>
                <a:sym typeface="Franklin Gothic Book"/>
              </a:defRPr>
            </a:lvl1pPr>
          </a:lstStyle>
          <a:p>
            <a:r>
              <a:t>Title Text</a:t>
            </a:r>
          </a:p>
        </p:txBody>
      </p:sp>
      <p:sp>
        <p:nvSpPr>
          <p:cNvPr id="426" name="Body Level One…"/>
          <p:cNvSpPr txBox="1">
            <a:spLocks noGrp="1"/>
          </p:cNvSpPr>
          <p:nvPr>
            <p:ph type="body" idx="1"/>
          </p:nvPr>
        </p:nvSpPr>
        <p:spPr>
          <a:xfrm>
            <a:off x="1295400" y="2057400"/>
            <a:ext cx="11049000" cy="6502400"/>
          </a:xfrm>
          <a:prstGeom prst="rect">
            <a:avLst/>
          </a:prstGeom>
          <a:ln>
            <a:round/>
          </a:ln>
        </p:spPr>
        <p:txBody>
          <a:bodyPr lIns="38100" tIns="38100" rIns="38100" bIns="38100" anchor="t"/>
          <a:lstStyle>
            <a:lvl1pPr marL="274320" indent="-274320" defTabSz="1295400">
              <a:spcBef>
                <a:spcPts val="700"/>
              </a:spcBef>
              <a:buClr>
                <a:srgbClr val="DD5E1C"/>
              </a:buClr>
              <a:buSzPct val="85000"/>
              <a:buChar char=""/>
              <a:defRPr sz="3600">
                <a:solidFill>
                  <a:srgbClr val="000000"/>
                </a:solidFill>
                <a:uFill>
                  <a:solidFill>
                    <a:srgbClr val="000000"/>
                  </a:solidFill>
                </a:uFill>
                <a:latin typeface="Perpetua"/>
                <a:ea typeface="Perpetua"/>
                <a:cs typeface="Perpetua"/>
                <a:sym typeface="Perpetua"/>
              </a:defRPr>
            </a:lvl1pPr>
            <a:lvl2pPr marL="548640" indent="-228600" defTabSz="1295400">
              <a:spcBef>
                <a:spcPts val="400"/>
              </a:spcBef>
              <a:buClr>
                <a:srgbClr val="AD3F29"/>
              </a:buClr>
              <a:buSzPct val="85000"/>
              <a:buChar char=""/>
              <a:defRPr sz="3400">
                <a:solidFill>
                  <a:srgbClr val="000000"/>
                </a:solidFill>
                <a:uFill>
                  <a:solidFill>
                    <a:srgbClr val="000000"/>
                  </a:solidFill>
                </a:uFill>
                <a:latin typeface="Perpetua"/>
                <a:ea typeface="Perpetua"/>
                <a:cs typeface="Perpetua"/>
                <a:sym typeface="Perpetua"/>
              </a:defRPr>
            </a:lvl2pPr>
            <a:lvl3pPr marL="822960" indent="-228600" defTabSz="1295400">
              <a:spcBef>
                <a:spcPts val="400"/>
              </a:spcBef>
              <a:buClr>
                <a:srgbClr val="F4CCBE"/>
              </a:buClr>
              <a:buSzPct val="85000"/>
              <a:buChar char=""/>
              <a:defRPr sz="2800">
                <a:solidFill>
                  <a:srgbClr val="000000"/>
                </a:solidFill>
                <a:uFill>
                  <a:solidFill>
                    <a:srgbClr val="000000"/>
                  </a:solidFill>
                </a:uFill>
                <a:latin typeface="Perpetua"/>
                <a:ea typeface="Perpetua"/>
                <a:cs typeface="Perpetua"/>
                <a:sym typeface="Perpetua"/>
              </a:defRPr>
            </a:lvl3pPr>
            <a:lvl4pPr marL="1097280" indent="-228600" defTabSz="1295400">
              <a:spcBef>
                <a:spcPts val="400"/>
              </a:spcBef>
              <a:buClr>
                <a:srgbClr val="B29F7D"/>
              </a:buClr>
              <a:buSzPct val="80000"/>
              <a:buChar char=""/>
              <a:defRPr sz="2800">
                <a:solidFill>
                  <a:srgbClr val="000000"/>
                </a:solidFill>
                <a:uFill>
                  <a:solidFill>
                    <a:srgbClr val="000000"/>
                  </a:solidFill>
                </a:uFill>
                <a:latin typeface="Perpetua"/>
                <a:ea typeface="Perpetua"/>
                <a:cs typeface="Perpetua"/>
                <a:sym typeface="Perpetua"/>
              </a:defRPr>
            </a:lvl4pPr>
            <a:lvl5pPr marL="1371600" indent="-228600" defTabSz="1295400">
              <a:spcBef>
                <a:spcPts val="400"/>
              </a:spcBef>
              <a:buClr>
                <a:srgbClr val="B29F7D"/>
              </a:buClr>
              <a:buSzPct val="100000"/>
              <a:buChar char="o"/>
              <a:defRPr sz="2800">
                <a:solidFill>
                  <a:srgbClr val="000000"/>
                </a:solidFill>
                <a:uFill>
                  <a:solidFill>
                    <a:srgbClr val="000000"/>
                  </a:solidFill>
                </a:uFill>
                <a:latin typeface="Perpetua"/>
                <a:ea typeface="Perpetua"/>
                <a:cs typeface="Perpetua"/>
                <a:sym typeface="Perpetua"/>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397143" y="9232900"/>
            <a:ext cx="272108" cy="254000"/>
          </a:xfrm>
          <a:prstGeom prst="rect">
            <a:avLst/>
          </a:prstGeom>
          <a:solidFill>
            <a:srgbClr val="DD5E1C"/>
          </a:solidFill>
          <a:ln>
            <a:round/>
          </a:ln>
        </p:spPr>
        <p:txBody>
          <a:bodyPr lIns="0" tIns="0" rIns="0" bIns="0" anchor="ctr"/>
          <a:lstStyle>
            <a:lvl1pPr defTabSz="1295400">
              <a:defRPr>
                <a:uFill>
                  <a:solidFill>
                    <a:srgbClr val="FFFFFF"/>
                  </a:solidFill>
                </a:uFill>
                <a:latin typeface="Franklin Gothic Book"/>
                <a:ea typeface="Franklin Gothic Book"/>
                <a:cs typeface="Franklin Gothic Book"/>
                <a:sym typeface="Franklin Gothic Book"/>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Default - Title, Text, and 2 Content">
    <p:bg>
      <p:bgPr>
        <a:solidFill>
          <a:srgbClr val="FFFFFF"/>
        </a:solidFill>
        <a:effectLst/>
      </p:bgPr>
    </p:bg>
    <p:spTree>
      <p:nvGrpSpPr>
        <p:cNvPr id="1" name=""/>
        <p:cNvGrpSpPr/>
        <p:nvPr/>
      </p:nvGrpSpPr>
      <p:grpSpPr>
        <a:xfrm>
          <a:off x="0" y="0"/>
          <a:ext cx="0" cy="0"/>
          <a:chOff x="0" y="0"/>
          <a:chExt cx="0" cy="0"/>
        </a:xfrm>
      </p:grpSpPr>
      <p:sp>
        <p:nvSpPr>
          <p:cNvPr id="434" name="Rectangle"/>
          <p:cNvSpPr/>
          <p:nvPr/>
        </p:nvSpPr>
        <p:spPr>
          <a:xfrm>
            <a:off x="0" y="0"/>
            <a:ext cx="13017500" cy="9753600"/>
          </a:xfrm>
          <a:prstGeom prst="rect">
            <a:avLst/>
          </a:prstGeom>
          <a:solidFill>
            <a:srgbClr val="FFFFFF"/>
          </a:solidFill>
          <a:ln w="12700"/>
        </p:spPr>
        <p:txBody>
          <a:bodyPr lIns="38100" tIns="38100" rIns="38100" bIns="38100" anchor="ctr"/>
          <a:lstStyle/>
          <a:p>
            <a:pPr algn="ctr" defTabSz="1295400">
              <a:buClr>
                <a:srgbClr val="FFFFFF"/>
              </a:buClr>
              <a:defRPr sz="2400">
                <a:solidFill>
                  <a:srgbClr val="FFFFFF"/>
                </a:solidFill>
                <a:uFill>
                  <a:solidFill>
                    <a:srgbClr val="FFFFFF"/>
                  </a:solidFill>
                </a:uFill>
                <a:latin typeface="Perpetua"/>
                <a:ea typeface="Perpetua"/>
                <a:cs typeface="Perpetua"/>
                <a:sym typeface="Perpetua"/>
              </a:defRPr>
            </a:pPr>
            <a:endParaRPr/>
          </a:p>
        </p:txBody>
      </p:sp>
      <p:sp>
        <p:nvSpPr>
          <p:cNvPr id="435" name="Rounded Rectangle"/>
          <p:cNvSpPr/>
          <p:nvPr/>
        </p:nvSpPr>
        <p:spPr>
          <a:xfrm>
            <a:off x="91033" y="99207"/>
            <a:ext cx="12819020" cy="9519513"/>
          </a:xfrm>
          <a:prstGeom prst="roundRect">
            <a:avLst>
              <a:gd name="adj" fmla="val 3466"/>
            </a:avLst>
          </a:prstGeom>
          <a:solidFill>
            <a:srgbClr val="FFFFFF"/>
          </a:solidFill>
          <a:ln w="6350" cap="sq">
            <a:solidFill>
              <a:srgbClr val="000000"/>
            </a:solidFill>
          </a:ln>
        </p:spPr>
        <p:txBody>
          <a:bodyPr lIns="0" tIns="0" rIns="0" bIns="0"/>
          <a:lstStyle/>
          <a:p>
            <a:pPr defTabSz="1295400">
              <a:defRPr sz="2400">
                <a:uFill>
                  <a:solidFill>
                    <a:srgbClr val="000000"/>
                  </a:solidFill>
                </a:uFill>
                <a:latin typeface="Verdana"/>
                <a:ea typeface="Verdana"/>
                <a:cs typeface="Verdana"/>
                <a:sym typeface="Verdana"/>
              </a:defRPr>
            </a:pPr>
            <a:endParaRPr/>
          </a:p>
        </p:txBody>
      </p:sp>
      <p:sp>
        <p:nvSpPr>
          <p:cNvPr id="436" name="Click to edit Master text styles"/>
          <p:cNvSpPr txBox="1">
            <a:spLocks noGrp="1"/>
          </p:cNvSpPr>
          <p:nvPr>
            <p:ph type="body" sz="quarter" idx="13"/>
          </p:nvPr>
        </p:nvSpPr>
        <p:spPr>
          <a:xfrm>
            <a:off x="6616700" y="2273300"/>
            <a:ext cx="5740400" cy="3113477"/>
          </a:xfrm>
          <a:prstGeom prst="rect">
            <a:avLst/>
          </a:prstGeom>
          <a:ln>
            <a:round/>
          </a:ln>
        </p:spPr>
        <p:txBody>
          <a:bodyPr lIns="38100" tIns="38100" rIns="38100" bIns="38100" anchor="t"/>
          <a:lstStyle>
            <a:lvl1pPr marL="274320" indent="-274320" defTabSz="1295400">
              <a:spcBef>
                <a:spcPts val="700"/>
              </a:spcBef>
              <a:buClr>
                <a:srgbClr val="DD5E1C"/>
              </a:buClr>
              <a:buSzPct val="85000"/>
              <a:buChar char=""/>
              <a:defRPr sz="3600">
                <a:solidFill>
                  <a:srgbClr val="000000"/>
                </a:solidFill>
                <a:uFill>
                  <a:solidFill>
                    <a:srgbClr val="000000"/>
                  </a:solidFill>
                </a:uFill>
                <a:latin typeface="Perpetua"/>
                <a:ea typeface="Perpetua"/>
                <a:cs typeface="Perpetua"/>
                <a:sym typeface="Perpetua"/>
              </a:defRPr>
            </a:lvl1pPr>
          </a:lstStyle>
          <a:p>
            <a:r>
              <a:t>Click to edit Master text styles</a:t>
            </a:r>
          </a:p>
        </p:txBody>
      </p:sp>
      <p:sp>
        <p:nvSpPr>
          <p:cNvPr id="437" name="Click to edit Master text styles"/>
          <p:cNvSpPr txBox="1">
            <a:spLocks noGrp="1"/>
          </p:cNvSpPr>
          <p:nvPr>
            <p:ph type="body" sz="quarter" idx="14"/>
          </p:nvPr>
        </p:nvSpPr>
        <p:spPr>
          <a:xfrm>
            <a:off x="6616700" y="5606062"/>
            <a:ext cx="5740400" cy="3113476"/>
          </a:xfrm>
          <a:prstGeom prst="rect">
            <a:avLst/>
          </a:prstGeom>
          <a:ln>
            <a:round/>
          </a:ln>
        </p:spPr>
        <p:txBody>
          <a:bodyPr lIns="38100" tIns="38100" rIns="38100" bIns="38100" anchor="t"/>
          <a:lstStyle>
            <a:lvl1pPr marL="274320" indent="-274320" defTabSz="1295400">
              <a:spcBef>
                <a:spcPts val="700"/>
              </a:spcBef>
              <a:buClr>
                <a:srgbClr val="DD5E1C"/>
              </a:buClr>
              <a:buSzPct val="85000"/>
              <a:buChar char=""/>
              <a:defRPr sz="3600">
                <a:solidFill>
                  <a:srgbClr val="000000"/>
                </a:solidFill>
                <a:uFill>
                  <a:solidFill>
                    <a:srgbClr val="000000"/>
                  </a:solidFill>
                </a:uFill>
                <a:latin typeface="Perpetua"/>
                <a:ea typeface="Perpetua"/>
                <a:cs typeface="Perpetua"/>
                <a:sym typeface="Perpetua"/>
              </a:defRPr>
            </a:lvl1pPr>
          </a:lstStyle>
          <a:p>
            <a:r>
              <a:t>Click to edit Master text styles</a:t>
            </a:r>
          </a:p>
        </p:txBody>
      </p:sp>
      <p:sp>
        <p:nvSpPr>
          <p:cNvPr id="438" name="Title Text"/>
          <p:cNvSpPr txBox="1">
            <a:spLocks noGrp="1"/>
          </p:cNvSpPr>
          <p:nvPr>
            <p:ph type="title"/>
          </p:nvPr>
        </p:nvSpPr>
        <p:spPr>
          <a:xfrm>
            <a:off x="647700" y="395111"/>
            <a:ext cx="11709400" cy="1621086"/>
          </a:xfrm>
          <a:prstGeom prst="rect">
            <a:avLst/>
          </a:prstGeom>
          <a:ln>
            <a:round/>
          </a:ln>
        </p:spPr>
        <p:txBody>
          <a:bodyPr lIns="38100" tIns="38100" rIns="38100" bIns="38100" anchor="b"/>
          <a:lstStyle>
            <a:lvl1pPr algn="l" defTabSz="1295400">
              <a:defRPr sz="5600">
                <a:solidFill>
                  <a:srgbClr val="7C7777"/>
                </a:solidFill>
                <a:uFill>
                  <a:solidFill>
                    <a:srgbClr val="7C7777"/>
                  </a:solidFill>
                </a:uFill>
                <a:latin typeface="Franklin Gothic Book"/>
                <a:ea typeface="Franklin Gothic Book"/>
                <a:cs typeface="Franklin Gothic Book"/>
                <a:sym typeface="Franklin Gothic Book"/>
              </a:defRPr>
            </a:lvl1pPr>
          </a:lstStyle>
          <a:p>
            <a:r>
              <a:t>Title Text</a:t>
            </a:r>
          </a:p>
        </p:txBody>
      </p:sp>
      <p:sp>
        <p:nvSpPr>
          <p:cNvPr id="439" name="Body Level One…"/>
          <p:cNvSpPr txBox="1">
            <a:spLocks noGrp="1"/>
          </p:cNvSpPr>
          <p:nvPr>
            <p:ph type="body" sz="half" idx="1"/>
          </p:nvPr>
        </p:nvSpPr>
        <p:spPr>
          <a:xfrm>
            <a:off x="647700" y="2273300"/>
            <a:ext cx="5740400" cy="6443698"/>
          </a:xfrm>
          <a:prstGeom prst="rect">
            <a:avLst/>
          </a:prstGeom>
          <a:ln>
            <a:round/>
          </a:ln>
        </p:spPr>
        <p:txBody>
          <a:bodyPr lIns="38100" tIns="38100" rIns="38100" bIns="38100" anchor="t"/>
          <a:lstStyle>
            <a:lvl1pPr marL="274320" indent="-274320" defTabSz="1295400">
              <a:spcBef>
                <a:spcPts val="700"/>
              </a:spcBef>
              <a:buClr>
                <a:srgbClr val="DD5E1C"/>
              </a:buClr>
              <a:buSzPct val="85000"/>
              <a:buChar char=""/>
              <a:defRPr sz="3600">
                <a:solidFill>
                  <a:srgbClr val="000000"/>
                </a:solidFill>
                <a:uFill>
                  <a:solidFill>
                    <a:srgbClr val="000000"/>
                  </a:solidFill>
                </a:uFill>
                <a:latin typeface="Perpetua"/>
                <a:ea typeface="Perpetua"/>
                <a:cs typeface="Perpetua"/>
                <a:sym typeface="Perpetua"/>
              </a:defRPr>
            </a:lvl1pPr>
            <a:lvl2pPr marL="548640" indent="-228600" defTabSz="1295400">
              <a:spcBef>
                <a:spcPts val="400"/>
              </a:spcBef>
              <a:buClr>
                <a:srgbClr val="AD3F29"/>
              </a:buClr>
              <a:buSzPct val="85000"/>
              <a:buChar char=""/>
              <a:defRPr sz="3400">
                <a:solidFill>
                  <a:srgbClr val="000000"/>
                </a:solidFill>
                <a:uFill>
                  <a:solidFill>
                    <a:srgbClr val="000000"/>
                  </a:solidFill>
                </a:uFill>
                <a:latin typeface="Perpetua"/>
                <a:ea typeface="Perpetua"/>
                <a:cs typeface="Perpetua"/>
                <a:sym typeface="Perpetua"/>
              </a:defRPr>
            </a:lvl2pPr>
            <a:lvl3pPr marL="822960" indent="-228600" defTabSz="1295400">
              <a:spcBef>
                <a:spcPts val="400"/>
              </a:spcBef>
              <a:buClr>
                <a:srgbClr val="F4CCBE"/>
              </a:buClr>
              <a:buSzPct val="85000"/>
              <a:buChar char=""/>
              <a:defRPr sz="2800">
                <a:solidFill>
                  <a:srgbClr val="000000"/>
                </a:solidFill>
                <a:uFill>
                  <a:solidFill>
                    <a:srgbClr val="000000"/>
                  </a:solidFill>
                </a:uFill>
                <a:latin typeface="Perpetua"/>
                <a:ea typeface="Perpetua"/>
                <a:cs typeface="Perpetua"/>
                <a:sym typeface="Perpetua"/>
              </a:defRPr>
            </a:lvl3pPr>
            <a:lvl4pPr marL="1097280" indent="-228600" defTabSz="1295400">
              <a:spcBef>
                <a:spcPts val="400"/>
              </a:spcBef>
              <a:buClr>
                <a:srgbClr val="B29F7D"/>
              </a:buClr>
              <a:buSzPct val="80000"/>
              <a:buChar char=""/>
              <a:defRPr sz="2800">
                <a:solidFill>
                  <a:srgbClr val="000000"/>
                </a:solidFill>
                <a:uFill>
                  <a:solidFill>
                    <a:srgbClr val="000000"/>
                  </a:solidFill>
                </a:uFill>
                <a:latin typeface="Perpetua"/>
                <a:ea typeface="Perpetua"/>
                <a:cs typeface="Perpetua"/>
                <a:sym typeface="Perpetua"/>
              </a:defRPr>
            </a:lvl4pPr>
            <a:lvl5pPr marL="1371600" indent="-228600" defTabSz="1295400">
              <a:spcBef>
                <a:spcPts val="400"/>
              </a:spcBef>
              <a:buClr>
                <a:srgbClr val="B29F7D"/>
              </a:buClr>
              <a:buSzPct val="100000"/>
              <a:buChar char="o"/>
              <a:defRPr sz="2800">
                <a:solidFill>
                  <a:srgbClr val="000000"/>
                </a:solidFill>
                <a:uFill>
                  <a:solidFill>
                    <a:srgbClr val="000000"/>
                  </a:solidFill>
                </a:uFill>
                <a:latin typeface="Perpetua"/>
                <a:ea typeface="Perpetua"/>
                <a:cs typeface="Perpetua"/>
                <a:sym typeface="Perpetua"/>
              </a:defRPr>
            </a:lvl5pPr>
          </a:lstStyle>
          <a:p>
            <a:r>
              <a:t>Body Level One</a:t>
            </a:r>
          </a:p>
          <a:p>
            <a:pPr lvl="1"/>
            <a:r>
              <a:t>Body Level Two</a:t>
            </a:r>
          </a:p>
          <a:p>
            <a:pPr lvl="2"/>
            <a:r>
              <a:t>Body Level Three</a:t>
            </a:r>
          </a:p>
          <a:p>
            <a:pPr lvl="3"/>
            <a:r>
              <a:t>Body Level Four</a:t>
            </a:r>
          </a:p>
          <a:p>
            <a:pPr lvl="4"/>
            <a:r>
              <a:t>Body Level Five</a:t>
            </a:r>
          </a:p>
        </p:txBody>
      </p:sp>
      <p:sp>
        <p:nvSpPr>
          <p:cNvPr id="440" name="Slide Number"/>
          <p:cNvSpPr txBox="1">
            <a:spLocks noGrp="1"/>
          </p:cNvSpPr>
          <p:nvPr>
            <p:ph type="sldNum" sz="quarter" idx="2"/>
          </p:nvPr>
        </p:nvSpPr>
        <p:spPr>
          <a:xfrm>
            <a:off x="10701280" y="9283700"/>
            <a:ext cx="272108" cy="254000"/>
          </a:xfrm>
          <a:prstGeom prst="rect">
            <a:avLst/>
          </a:prstGeom>
          <a:solidFill>
            <a:srgbClr val="DD5E1C"/>
          </a:solidFill>
          <a:ln>
            <a:round/>
          </a:ln>
        </p:spPr>
        <p:txBody>
          <a:bodyPr lIns="0" tIns="0" rIns="0" bIns="0" anchor="ctr"/>
          <a:lstStyle>
            <a:lvl1pPr defTabSz="1295400">
              <a:defRPr>
                <a:uFill>
                  <a:solidFill>
                    <a:srgbClr val="FFFFFF"/>
                  </a:solidFill>
                </a:uFill>
                <a:latin typeface="Franklin Gothic Book"/>
                <a:ea typeface="Franklin Gothic Book"/>
                <a:cs typeface="Franklin Gothic Book"/>
                <a:sym typeface="Franklin Gothic Book"/>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Default - Title and Content">
    <p:bg>
      <p:bgPr>
        <a:solidFill>
          <a:srgbClr val="FFFFFF"/>
        </a:solidFill>
        <a:effectLst/>
      </p:bgPr>
    </p:bg>
    <p:spTree>
      <p:nvGrpSpPr>
        <p:cNvPr id="1" name=""/>
        <p:cNvGrpSpPr/>
        <p:nvPr/>
      </p:nvGrpSpPr>
      <p:grpSpPr>
        <a:xfrm>
          <a:off x="0" y="0"/>
          <a:ext cx="0" cy="0"/>
          <a:chOff x="0" y="0"/>
          <a:chExt cx="0" cy="0"/>
        </a:xfrm>
      </p:grpSpPr>
      <p:sp>
        <p:nvSpPr>
          <p:cNvPr id="447" name="Rectangle"/>
          <p:cNvSpPr/>
          <p:nvPr/>
        </p:nvSpPr>
        <p:spPr>
          <a:xfrm>
            <a:off x="0" y="0"/>
            <a:ext cx="13017500" cy="9753600"/>
          </a:xfrm>
          <a:prstGeom prst="rect">
            <a:avLst/>
          </a:prstGeom>
          <a:solidFill>
            <a:srgbClr val="FFFFFF"/>
          </a:solidFill>
          <a:ln w="12700"/>
        </p:spPr>
        <p:txBody>
          <a:bodyPr lIns="38100" tIns="38100" rIns="38100" bIns="38100" anchor="ctr"/>
          <a:lstStyle/>
          <a:p>
            <a:pPr algn="ctr" defTabSz="1295400">
              <a:buClr>
                <a:srgbClr val="FFFFFF"/>
              </a:buClr>
              <a:defRPr sz="2400">
                <a:solidFill>
                  <a:srgbClr val="FFFFFF"/>
                </a:solidFill>
                <a:uFill>
                  <a:solidFill>
                    <a:srgbClr val="FFFFFF"/>
                  </a:solidFill>
                </a:uFill>
                <a:latin typeface="Perpetua"/>
                <a:ea typeface="Perpetua"/>
                <a:cs typeface="Perpetua"/>
                <a:sym typeface="Perpetua"/>
              </a:defRPr>
            </a:pPr>
            <a:endParaRPr/>
          </a:p>
        </p:txBody>
      </p:sp>
      <p:sp>
        <p:nvSpPr>
          <p:cNvPr id="448" name="Rounded Rectangle"/>
          <p:cNvSpPr/>
          <p:nvPr/>
        </p:nvSpPr>
        <p:spPr>
          <a:xfrm>
            <a:off x="91033" y="99207"/>
            <a:ext cx="12819020" cy="9519513"/>
          </a:xfrm>
          <a:prstGeom prst="roundRect">
            <a:avLst>
              <a:gd name="adj" fmla="val 3466"/>
            </a:avLst>
          </a:prstGeom>
          <a:solidFill>
            <a:srgbClr val="FFFFFF"/>
          </a:solidFill>
          <a:ln w="6350" cap="sq">
            <a:solidFill>
              <a:srgbClr val="000000"/>
            </a:solidFill>
          </a:ln>
        </p:spPr>
        <p:txBody>
          <a:bodyPr lIns="0" tIns="0" rIns="0" bIns="0"/>
          <a:lstStyle/>
          <a:p>
            <a:pPr defTabSz="1295400">
              <a:defRPr sz="2400">
                <a:uFill>
                  <a:solidFill>
                    <a:srgbClr val="000000"/>
                  </a:solidFill>
                </a:uFill>
                <a:latin typeface="Verdana"/>
                <a:ea typeface="Verdana"/>
                <a:cs typeface="Verdana"/>
                <a:sym typeface="Verdana"/>
              </a:defRPr>
            </a:pPr>
            <a:endParaRPr/>
          </a:p>
        </p:txBody>
      </p:sp>
      <p:sp>
        <p:nvSpPr>
          <p:cNvPr id="449" name="Title Text"/>
          <p:cNvSpPr txBox="1">
            <a:spLocks noGrp="1"/>
          </p:cNvSpPr>
          <p:nvPr>
            <p:ph type="title"/>
          </p:nvPr>
        </p:nvSpPr>
        <p:spPr>
          <a:xfrm>
            <a:off x="1295400" y="390596"/>
            <a:ext cx="11049000" cy="1625601"/>
          </a:xfrm>
          <a:prstGeom prst="rect">
            <a:avLst/>
          </a:prstGeom>
          <a:ln>
            <a:round/>
          </a:ln>
        </p:spPr>
        <p:txBody>
          <a:bodyPr lIns="38100" tIns="38100" rIns="38100" bIns="38100" anchor="b"/>
          <a:lstStyle>
            <a:lvl1pPr algn="l" defTabSz="1295400">
              <a:defRPr sz="5600">
                <a:solidFill>
                  <a:srgbClr val="7C7777"/>
                </a:solidFill>
                <a:uFill>
                  <a:solidFill>
                    <a:srgbClr val="7C7777"/>
                  </a:solidFill>
                </a:uFill>
                <a:latin typeface="Franklin Gothic Book"/>
                <a:ea typeface="Franklin Gothic Book"/>
                <a:cs typeface="Franklin Gothic Book"/>
                <a:sym typeface="Franklin Gothic Book"/>
              </a:defRPr>
            </a:lvl1pPr>
          </a:lstStyle>
          <a:p>
            <a:r>
              <a:t>Title Text</a:t>
            </a:r>
          </a:p>
        </p:txBody>
      </p:sp>
      <p:sp>
        <p:nvSpPr>
          <p:cNvPr id="450" name="Body Level One…"/>
          <p:cNvSpPr txBox="1">
            <a:spLocks noGrp="1"/>
          </p:cNvSpPr>
          <p:nvPr>
            <p:ph type="body" idx="1"/>
          </p:nvPr>
        </p:nvSpPr>
        <p:spPr>
          <a:xfrm>
            <a:off x="1295400" y="2057400"/>
            <a:ext cx="11049000" cy="6502400"/>
          </a:xfrm>
          <a:prstGeom prst="rect">
            <a:avLst/>
          </a:prstGeom>
          <a:ln>
            <a:round/>
          </a:ln>
        </p:spPr>
        <p:txBody>
          <a:bodyPr lIns="38100" tIns="38100" rIns="38100" bIns="38100" anchor="t"/>
          <a:lstStyle>
            <a:lvl1pPr marL="274320" indent="-274320" defTabSz="1295400">
              <a:spcBef>
                <a:spcPts val="700"/>
              </a:spcBef>
              <a:buClr>
                <a:srgbClr val="DD5E1C"/>
              </a:buClr>
              <a:buSzPct val="85000"/>
              <a:buChar char=""/>
              <a:defRPr sz="3600">
                <a:solidFill>
                  <a:srgbClr val="000000"/>
                </a:solidFill>
                <a:uFill>
                  <a:solidFill>
                    <a:srgbClr val="000000"/>
                  </a:solidFill>
                </a:uFill>
                <a:latin typeface="Perpetua"/>
                <a:ea typeface="Perpetua"/>
                <a:cs typeface="Perpetua"/>
                <a:sym typeface="Perpetua"/>
              </a:defRPr>
            </a:lvl1pPr>
            <a:lvl2pPr marL="548640" indent="-228600" defTabSz="1295400">
              <a:spcBef>
                <a:spcPts val="400"/>
              </a:spcBef>
              <a:buClr>
                <a:srgbClr val="AD3F29"/>
              </a:buClr>
              <a:buSzPct val="85000"/>
              <a:buChar char=""/>
              <a:defRPr sz="3400">
                <a:solidFill>
                  <a:srgbClr val="000000"/>
                </a:solidFill>
                <a:uFill>
                  <a:solidFill>
                    <a:srgbClr val="000000"/>
                  </a:solidFill>
                </a:uFill>
                <a:latin typeface="Perpetua"/>
                <a:ea typeface="Perpetua"/>
                <a:cs typeface="Perpetua"/>
                <a:sym typeface="Perpetua"/>
              </a:defRPr>
            </a:lvl2pPr>
            <a:lvl3pPr marL="822960" indent="-228600" defTabSz="1295400">
              <a:spcBef>
                <a:spcPts val="400"/>
              </a:spcBef>
              <a:buClr>
                <a:srgbClr val="F4CCBE"/>
              </a:buClr>
              <a:buSzPct val="85000"/>
              <a:buChar char=""/>
              <a:defRPr sz="2800">
                <a:solidFill>
                  <a:srgbClr val="000000"/>
                </a:solidFill>
                <a:uFill>
                  <a:solidFill>
                    <a:srgbClr val="000000"/>
                  </a:solidFill>
                </a:uFill>
                <a:latin typeface="Perpetua"/>
                <a:ea typeface="Perpetua"/>
                <a:cs typeface="Perpetua"/>
                <a:sym typeface="Perpetua"/>
              </a:defRPr>
            </a:lvl3pPr>
            <a:lvl4pPr marL="1097280" indent="-228600" defTabSz="1295400">
              <a:spcBef>
                <a:spcPts val="400"/>
              </a:spcBef>
              <a:buClr>
                <a:srgbClr val="B29F7D"/>
              </a:buClr>
              <a:buSzPct val="80000"/>
              <a:buChar char=""/>
              <a:defRPr sz="2800">
                <a:solidFill>
                  <a:srgbClr val="000000"/>
                </a:solidFill>
                <a:uFill>
                  <a:solidFill>
                    <a:srgbClr val="000000"/>
                  </a:solidFill>
                </a:uFill>
                <a:latin typeface="Perpetua"/>
                <a:ea typeface="Perpetua"/>
                <a:cs typeface="Perpetua"/>
                <a:sym typeface="Perpetua"/>
              </a:defRPr>
            </a:lvl4pPr>
            <a:lvl5pPr marL="1371600" indent="-228600" defTabSz="1295400">
              <a:spcBef>
                <a:spcPts val="400"/>
              </a:spcBef>
              <a:buClr>
                <a:srgbClr val="B29F7D"/>
              </a:buClr>
              <a:buSzPct val="100000"/>
              <a:buChar char="o"/>
              <a:defRPr sz="2800">
                <a:solidFill>
                  <a:srgbClr val="000000"/>
                </a:solidFill>
                <a:uFill>
                  <a:solidFill>
                    <a:srgbClr val="000000"/>
                  </a:solidFill>
                </a:uFill>
                <a:latin typeface="Perpetua"/>
                <a:ea typeface="Perpetua"/>
                <a:cs typeface="Perpetua"/>
                <a:sym typeface="Perpetua"/>
              </a:defRPr>
            </a:lvl5pPr>
          </a:lstStyle>
          <a:p>
            <a:r>
              <a:t>Body Level One</a:t>
            </a:r>
          </a:p>
          <a:p>
            <a:pPr lvl="1"/>
            <a:r>
              <a:t>Body Level Two</a:t>
            </a:r>
          </a:p>
          <a:p>
            <a:pPr lvl="2"/>
            <a:r>
              <a:t>Body Level Three</a:t>
            </a:r>
          </a:p>
          <a:p>
            <a:pPr lvl="3"/>
            <a:r>
              <a:t>Body Level Four</a:t>
            </a:r>
          </a:p>
          <a:p>
            <a:pPr lvl="4"/>
            <a:r>
              <a:t>Body Level Five</a:t>
            </a:r>
          </a:p>
        </p:txBody>
      </p:sp>
      <p:sp>
        <p:nvSpPr>
          <p:cNvPr id="451" name="Slide Number"/>
          <p:cNvSpPr txBox="1">
            <a:spLocks noGrp="1"/>
          </p:cNvSpPr>
          <p:nvPr>
            <p:ph type="sldNum" sz="quarter" idx="2"/>
          </p:nvPr>
        </p:nvSpPr>
        <p:spPr>
          <a:xfrm>
            <a:off x="397143" y="9232900"/>
            <a:ext cx="272108" cy="254000"/>
          </a:xfrm>
          <a:prstGeom prst="rect">
            <a:avLst/>
          </a:prstGeom>
          <a:solidFill>
            <a:srgbClr val="DD5E1C"/>
          </a:solidFill>
          <a:ln>
            <a:round/>
          </a:ln>
        </p:spPr>
        <p:txBody>
          <a:bodyPr lIns="0" tIns="0" rIns="0" bIns="0" anchor="ctr"/>
          <a:lstStyle>
            <a:lvl1pPr defTabSz="1295400">
              <a:defRPr>
                <a:uFill>
                  <a:solidFill>
                    <a:srgbClr val="FFFFFF"/>
                  </a:solidFill>
                </a:uFill>
                <a:latin typeface="Franklin Gothic Book"/>
                <a:ea typeface="Franklin Gothic Book"/>
                <a:cs typeface="Franklin Gothic Book"/>
                <a:sym typeface="Franklin Gothic Book"/>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Default - Title Only">
    <p:bg>
      <p:bgPr>
        <a:solidFill>
          <a:srgbClr val="FFFFFF"/>
        </a:solidFill>
        <a:effectLst/>
      </p:bgPr>
    </p:bg>
    <p:spTree>
      <p:nvGrpSpPr>
        <p:cNvPr id="1" name=""/>
        <p:cNvGrpSpPr/>
        <p:nvPr/>
      </p:nvGrpSpPr>
      <p:grpSpPr>
        <a:xfrm>
          <a:off x="0" y="0"/>
          <a:ext cx="0" cy="0"/>
          <a:chOff x="0" y="0"/>
          <a:chExt cx="0" cy="0"/>
        </a:xfrm>
      </p:grpSpPr>
      <p:sp>
        <p:nvSpPr>
          <p:cNvPr id="458" name="Rectangle"/>
          <p:cNvSpPr/>
          <p:nvPr/>
        </p:nvSpPr>
        <p:spPr>
          <a:xfrm>
            <a:off x="0" y="0"/>
            <a:ext cx="13017500" cy="9753600"/>
          </a:xfrm>
          <a:prstGeom prst="rect">
            <a:avLst/>
          </a:prstGeom>
          <a:solidFill>
            <a:srgbClr val="FFFFFF"/>
          </a:solidFill>
          <a:ln w="12700"/>
        </p:spPr>
        <p:txBody>
          <a:bodyPr lIns="38100" tIns="38100" rIns="38100" bIns="38100" anchor="ctr"/>
          <a:lstStyle/>
          <a:p>
            <a:pPr algn="ctr" defTabSz="1295400">
              <a:buClr>
                <a:srgbClr val="FFFFFF"/>
              </a:buClr>
              <a:defRPr sz="2400">
                <a:solidFill>
                  <a:srgbClr val="FFFFFF"/>
                </a:solidFill>
                <a:uFill>
                  <a:solidFill>
                    <a:srgbClr val="FFFFFF"/>
                  </a:solidFill>
                </a:uFill>
                <a:latin typeface="Perpetua"/>
                <a:ea typeface="Perpetua"/>
                <a:cs typeface="Perpetua"/>
                <a:sym typeface="Perpetua"/>
              </a:defRPr>
            </a:pPr>
            <a:endParaRPr/>
          </a:p>
        </p:txBody>
      </p:sp>
      <p:sp>
        <p:nvSpPr>
          <p:cNvPr id="459" name="Rounded Rectangle"/>
          <p:cNvSpPr/>
          <p:nvPr/>
        </p:nvSpPr>
        <p:spPr>
          <a:xfrm>
            <a:off x="91033" y="99207"/>
            <a:ext cx="12819020" cy="9519513"/>
          </a:xfrm>
          <a:prstGeom prst="roundRect">
            <a:avLst>
              <a:gd name="adj" fmla="val 3466"/>
            </a:avLst>
          </a:prstGeom>
          <a:solidFill>
            <a:srgbClr val="FFFFFF"/>
          </a:solidFill>
          <a:ln w="6350" cap="sq">
            <a:solidFill>
              <a:srgbClr val="000000"/>
            </a:solidFill>
          </a:ln>
        </p:spPr>
        <p:txBody>
          <a:bodyPr lIns="0" tIns="0" rIns="0" bIns="0"/>
          <a:lstStyle/>
          <a:p>
            <a:pPr defTabSz="1295400">
              <a:defRPr sz="2400">
                <a:uFill>
                  <a:solidFill>
                    <a:srgbClr val="000000"/>
                  </a:solidFill>
                </a:uFill>
                <a:latin typeface="Verdana"/>
                <a:ea typeface="Verdana"/>
                <a:cs typeface="Verdana"/>
                <a:sym typeface="Verdana"/>
              </a:defRPr>
            </a:pPr>
            <a:endParaRPr/>
          </a:p>
        </p:txBody>
      </p:sp>
      <p:sp>
        <p:nvSpPr>
          <p:cNvPr id="460" name="Title Text"/>
          <p:cNvSpPr txBox="1">
            <a:spLocks noGrp="1"/>
          </p:cNvSpPr>
          <p:nvPr>
            <p:ph type="title"/>
          </p:nvPr>
        </p:nvSpPr>
        <p:spPr>
          <a:xfrm>
            <a:off x="1295400" y="390596"/>
            <a:ext cx="11049000" cy="1625601"/>
          </a:xfrm>
          <a:prstGeom prst="rect">
            <a:avLst/>
          </a:prstGeom>
          <a:ln>
            <a:round/>
          </a:ln>
        </p:spPr>
        <p:txBody>
          <a:bodyPr lIns="38100" tIns="38100" rIns="38100" bIns="38100" anchor="b"/>
          <a:lstStyle>
            <a:lvl1pPr algn="l" defTabSz="1295400">
              <a:defRPr sz="5600">
                <a:solidFill>
                  <a:srgbClr val="7C7777"/>
                </a:solidFill>
                <a:uFill>
                  <a:solidFill>
                    <a:srgbClr val="7C7777"/>
                  </a:solidFill>
                </a:uFill>
                <a:latin typeface="Franklin Gothic Book"/>
                <a:ea typeface="Franklin Gothic Book"/>
                <a:cs typeface="Franklin Gothic Book"/>
                <a:sym typeface="Franklin Gothic Book"/>
              </a:defRPr>
            </a:lvl1pPr>
          </a:lstStyle>
          <a:p>
            <a:r>
              <a:t>Title Text</a:t>
            </a:r>
          </a:p>
        </p:txBody>
      </p:sp>
      <p:sp>
        <p:nvSpPr>
          <p:cNvPr id="461" name="Slide Number"/>
          <p:cNvSpPr txBox="1">
            <a:spLocks noGrp="1"/>
          </p:cNvSpPr>
          <p:nvPr>
            <p:ph type="sldNum" sz="quarter" idx="2"/>
          </p:nvPr>
        </p:nvSpPr>
        <p:spPr>
          <a:xfrm>
            <a:off x="397143" y="9232900"/>
            <a:ext cx="272108" cy="254000"/>
          </a:xfrm>
          <a:prstGeom prst="rect">
            <a:avLst/>
          </a:prstGeom>
          <a:solidFill>
            <a:srgbClr val="DD5E1C"/>
          </a:solidFill>
          <a:ln>
            <a:round/>
          </a:ln>
        </p:spPr>
        <p:txBody>
          <a:bodyPr lIns="0" tIns="0" rIns="0" bIns="0" anchor="ctr"/>
          <a:lstStyle>
            <a:lvl1pPr defTabSz="1295400">
              <a:defRPr>
                <a:uFill>
                  <a:solidFill>
                    <a:srgbClr val="FFFFFF"/>
                  </a:solidFill>
                </a:uFill>
                <a:latin typeface="Franklin Gothic Book"/>
                <a:ea typeface="Franklin Gothic Book"/>
                <a:cs typeface="Franklin Gothic Book"/>
                <a:sym typeface="Franklin Gothic Book"/>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Default - Blank">
    <p:bg>
      <p:bgPr>
        <a:solidFill>
          <a:srgbClr val="FFFFFF"/>
        </a:solidFill>
        <a:effectLst/>
      </p:bgPr>
    </p:bg>
    <p:spTree>
      <p:nvGrpSpPr>
        <p:cNvPr id="1" name=""/>
        <p:cNvGrpSpPr/>
        <p:nvPr/>
      </p:nvGrpSpPr>
      <p:grpSpPr>
        <a:xfrm>
          <a:off x="0" y="0"/>
          <a:ext cx="0" cy="0"/>
          <a:chOff x="0" y="0"/>
          <a:chExt cx="0" cy="0"/>
        </a:xfrm>
      </p:grpSpPr>
      <p:sp>
        <p:nvSpPr>
          <p:cNvPr id="468" name="Rectangle"/>
          <p:cNvSpPr/>
          <p:nvPr/>
        </p:nvSpPr>
        <p:spPr>
          <a:xfrm>
            <a:off x="0" y="0"/>
            <a:ext cx="13017500" cy="9753600"/>
          </a:xfrm>
          <a:prstGeom prst="rect">
            <a:avLst/>
          </a:prstGeom>
          <a:solidFill>
            <a:srgbClr val="FFFFFF"/>
          </a:solidFill>
          <a:ln w="12700"/>
        </p:spPr>
        <p:txBody>
          <a:bodyPr lIns="38100" tIns="38100" rIns="38100" bIns="38100" anchor="ctr"/>
          <a:lstStyle/>
          <a:p>
            <a:pPr algn="ctr" defTabSz="1295400">
              <a:buClr>
                <a:srgbClr val="FFFFFF"/>
              </a:buClr>
              <a:defRPr sz="2400">
                <a:solidFill>
                  <a:srgbClr val="FFFFFF"/>
                </a:solidFill>
                <a:uFill>
                  <a:solidFill>
                    <a:srgbClr val="FFFFFF"/>
                  </a:solidFill>
                </a:uFill>
                <a:latin typeface="Perpetua"/>
                <a:ea typeface="Perpetua"/>
                <a:cs typeface="Perpetua"/>
                <a:sym typeface="Perpetua"/>
              </a:defRPr>
            </a:pPr>
            <a:endParaRPr/>
          </a:p>
        </p:txBody>
      </p:sp>
      <p:sp>
        <p:nvSpPr>
          <p:cNvPr id="469" name="Rounded Rectangle"/>
          <p:cNvSpPr/>
          <p:nvPr/>
        </p:nvSpPr>
        <p:spPr>
          <a:xfrm>
            <a:off x="91033" y="99207"/>
            <a:ext cx="12819020" cy="9519513"/>
          </a:xfrm>
          <a:prstGeom prst="roundRect">
            <a:avLst>
              <a:gd name="adj" fmla="val 3466"/>
            </a:avLst>
          </a:prstGeom>
          <a:solidFill>
            <a:srgbClr val="FFFFFF"/>
          </a:solidFill>
          <a:ln w="6350" cap="sq">
            <a:solidFill>
              <a:srgbClr val="000000"/>
            </a:solidFill>
          </a:ln>
        </p:spPr>
        <p:txBody>
          <a:bodyPr lIns="0" tIns="0" rIns="0" bIns="0"/>
          <a:lstStyle/>
          <a:p>
            <a:pPr defTabSz="1295400">
              <a:defRPr sz="2400">
                <a:uFill>
                  <a:solidFill>
                    <a:srgbClr val="000000"/>
                  </a:solidFill>
                </a:uFill>
                <a:latin typeface="Verdana"/>
                <a:ea typeface="Verdana"/>
                <a:cs typeface="Verdana"/>
                <a:sym typeface="Verdana"/>
              </a:defRPr>
            </a:pPr>
            <a:endParaRPr/>
          </a:p>
        </p:txBody>
      </p:sp>
      <p:sp>
        <p:nvSpPr>
          <p:cNvPr id="470" name="Slide Number"/>
          <p:cNvSpPr txBox="1">
            <a:spLocks noGrp="1"/>
          </p:cNvSpPr>
          <p:nvPr>
            <p:ph type="sldNum" sz="quarter" idx="2"/>
          </p:nvPr>
        </p:nvSpPr>
        <p:spPr>
          <a:xfrm>
            <a:off x="397143" y="9232900"/>
            <a:ext cx="272108" cy="254000"/>
          </a:xfrm>
          <a:prstGeom prst="rect">
            <a:avLst/>
          </a:prstGeom>
          <a:solidFill>
            <a:srgbClr val="DD5E1C"/>
          </a:solidFill>
          <a:ln>
            <a:round/>
          </a:ln>
        </p:spPr>
        <p:txBody>
          <a:bodyPr lIns="0" tIns="0" rIns="0" bIns="0" anchor="ctr"/>
          <a:lstStyle>
            <a:lvl1pPr defTabSz="1295400">
              <a:defRPr>
                <a:uFill>
                  <a:solidFill>
                    <a:srgbClr val="FFFFFF"/>
                  </a:solidFill>
                </a:uFill>
                <a:latin typeface="Franklin Gothic Book"/>
                <a:ea typeface="Franklin Gothic Book"/>
                <a:cs typeface="Franklin Gothic Book"/>
                <a:sym typeface="Franklin Gothic Book"/>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Default - Title Only copy">
    <p:bg>
      <p:bgPr>
        <a:solidFill>
          <a:srgbClr val="FFFFFF"/>
        </a:solidFill>
        <a:effectLst/>
      </p:bgPr>
    </p:bg>
    <p:spTree>
      <p:nvGrpSpPr>
        <p:cNvPr id="1" name=""/>
        <p:cNvGrpSpPr/>
        <p:nvPr/>
      </p:nvGrpSpPr>
      <p:grpSpPr>
        <a:xfrm>
          <a:off x="0" y="0"/>
          <a:ext cx="0" cy="0"/>
          <a:chOff x="0" y="0"/>
          <a:chExt cx="0" cy="0"/>
        </a:xfrm>
      </p:grpSpPr>
      <p:sp>
        <p:nvSpPr>
          <p:cNvPr id="477" name="Rectangle"/>
          <p:cNvSpPr/>
          <p:nvPr/>
        </p:nvSpPr>
        <p:spPr>
          <a:xfrm>
            <a:off x="0" y="0"/>
            <a:ext cx="13017500" cy="9753600"/>
          </a:xfrm>
          <a:prstGeom prst="rect">
            <a:avLst/>
          </a:prstGeom>
          <a:solidFill>
            <a:srgbClr val="FFFFFF"/>
          </a:solidFill>
          <a:ln w="12700"/>
        </p:spPr>
        <p:txBody>
          <a:bodyPr lIns="38100" tIns="38100" rIns="38100" bIns="38100" anchor="ctr"/>
          <a:lstStyle/>
          <a:p>
            <a:pPr algn="ctr" defTabSz="1295400">
              <a:buClr>
                <a:srgbClr val="FFFFFF"/>
              </a:buClr>
              <a:defRPr sz="2400">
                <a:solidFill>
                  <a:srgbClr val="FFFFFF"/>
                </a:solidFill>
                <a:uFill>
                  <a:solidFill>
                    <a:srgbClr val="FFFFFF"/>
                  </a:solidFill>
                </a:uFill>
                <a:latin typeface="Perpetua"/>
                <a:ea typeface="Perpetua"/>
                <a:cs typeface="Perpetua"/>
                <a:sym typeface="Perpetua"/>
              </a:defRPr>
            </a:pPr>
            <a:endParaRPr/>
          </a:p>
        </p:txBody>
      </p:sp>
      <p:sp>
        <p:nvSpPr>
          <p:cNvPr id="478" name="Rounded Rectangle"/>
          <p:cNvSpPr/>
          <p:nvPr/>
        </p:nvSpPr>
        <p:spPr>
          <a:xfrm>
            <a:off x="91033" y="99207"/>
            <a:ext cx="12819020" cy="9519513"/>
          </a:xfrm>
          <a:prstGeom prst="roundRect">
            <a:avLst>
              <a:gd name="adj" fmla="val 3466"/>
            </a:avLst>
          </a:prstGeom>
          <a:solidFill>
            <a:srgbClr val="FFFFFF"/>
          </a:solidFill>
          <a:ln w="6350" cap="sq">
            <a:solidFill>
              <a:srgbClr val="000000"/>
            </a:solidFill>
          </a:ln>
        </p:spPr>
        <p:txBody>
          <a:bodyPr lIns="0" tIns="0" rIns="0" bIns="0"/>
          <a:lstStyle/>
          <a:p>
            <a:pPr defTabSz="1295400">
              <a:defRPr sz="2400">
                <a:uFill>
                  <a:solidFill>
                    <a:srgbClr val="000000"/>
                  </a:solidFill>
                </a:uFill>
                <a:latin typeface="Verdana"/>
                <a:ea typeface="Verdana"/>
                <a:cs typeface="Verdana"/>
                <a:sym typeface="Verdana"/>
              </a:defRPr>
            </a:pPr>
            <a:endParaRPr/>
          </a:p>
        </p:txBody>
      </p:sp>
      <p:sp>
        <p:nvSpPr>
          <p:cNvPr id="479" name="Title Text"/>
          <p:cNvSpPr txBox="1">
            <a:spLocks noGrp="1"/>
          </p:cNvSpPr>
          <p:nvPr>
            <p:ph type="title"/>
          </p:nvPr>
        </p:nvSpPr>
        <p:spPr>
          <a:xfrm>
            <a:off x="1295400" y="390596"/>
            <a:ext cx="11049000" cy="1625601"/>
          </a:xfrm>
          <a:prstGeom prst="rect">
            <a:avLst/>
          </a:prstGeom>
          <a:ln>
            <a:round/>
          </a:ln>
        </p:spPr>
        <p:txBody>
          <a:bodyPr lIns="38100" tIns="38100" rIns="38100" bIns="38100" anchor="b"/>
          <a:lstStyle>
            <a:lvl1pPr algn="l" defTabSz="1295400">
              <a:defRPr sz="5600">
                <a:solidFill>
                  <a:srgbClr val="7C7777"/>
                </a:solidFill>
                <a:uFill>
                  <a:solidFill>
                    <a:srgbClr val="7C7777"/>
                  </a:solidFill>
                </a:uFill>
                <a:latin typeface="Franklin Gothic Book"/>
                <a:ea typeface="Franklin Gothic Book"/>
                <a:cs typeface="Franklin Gothic Book"/>
                <a:sym typeface="Franklin Gothic Book"/>
              </a:defRPr>
            </a:lvl1pPr>
          </a:lstStyle>
          <a:p>
            <a:r>
              <a:t>Title Text</a:t>
            </a:r>
          </a:p>
        </p:txBody>
      </p:sp>
      <p:sp>
        <p:nvSpPr>
          <p:cNvPr id="480" name="Slide Number"/>
          <p:cNvSpPr txBox="1">
            <a:spLocks noGrp="1"/>
          </p:cNvSpPr>
          <p:nvPr>
            <p:ph type="sldNum" sz="quarter" idx="2"/>
          </p:nvPr>
        </p:nvSpPr>
        <p:spPr>
          <a:xfrm>
            <a:off x="397143" y="9232900"/>
            <a:ext cx="272108" cy="254000"/>
          </a:xfrm>
          <a:prstGeom prst="rect">
            <a:avLst/>
          </a:prstGeom>
          <a:solidFill>
            <a:srgbClr val="DD5E1C"/>
          </a:solidFill>
          <a:ln>
            <a:round/>
          </a:ln>
        </p:spPr>
        <p:txBody>
          <a:bodyPr lIns="0" tIns="0" rIns="0" bIns="0" anchor="ctr"/>
          <a:lstStyle>
            <a:lvl1pPr defTabSz="1295400">
              <a:defRPr>
                <a:uFill>
                  <a:solidFill>
                    <a:srgbClr val="FFFFFF"/>
                  </a:solidFill>
                </a:uFill>
                <a:latin typeface="Franklin Gothic Book"/>
                <a:ea typeface="Franklin Gothic Book"/>
                <a:cs typeface="Franklin Gothic Book"/>
                <a:sym typeface="Franklin Gothic Book"/>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61" name="Title Text"/>
          <p:cNvSpPr txBox="1">
            <a:spLocks noGrp="1"/>
          </p:cNvSpPr>
          <p:nvPr>
            <p:ph type="title"/>
          </p:nvPr>
        </p:nvSpPr>
        <p:spPr>
          <a:xfrm>
            <a:off x="1270000" y="2971800"/>
            <a:ext cx="10464800" cy="3810000"/>
          </a:xfrm>
          <a:prstGeom prst="rect">
            <a:avLst/>
          </a:prstGeom>
        </p:spPr>
        <p:txBody>
          <a:bodyP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000000"/>
        </a:solidFill>
        <a:effectLst/>
      </p:bgPr>
    </p:bg>
    <p:spTree>
      <p:nvGrpSpPr>
        <p:cNvPr id="1" name=""/>
        <p:cNvGrpSpPr/>
        <p:nvPr/>
      </p:nvGrpSpPr>
      <p:grpSpPr>
        <a:xfrm>
          <a:off x="0" y="0"/>
          <a:ext cx="0" cy="0"/>
          <a:chOff x="0" y="0"/>
          <a:chExt cx="0" cy="0"/>
        </a:xfrm>
      </p:grpSpPr>
      <p:pic>
        <p:nvPicPr>
          <p:cNvPr id="69" name="Gradient_photo-h.pdf" descr="Gradient_photo-h.pdf"/>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70" name="Title Text"/>
          <p:cNvSpPr txBox="1">
            <a:spLocks noGrp="1"/>
          </p:cNvSpPr>
          <p:nvPr>
            <p:ph type="title"/>
          </p:nvPr>
        </p:nvSpPr>
        <p:spPr>
          <a:xfrm>
            <a:off x="1270000" y="7366000"/>
            <a:ext cx="10464800" cy="1701800"/>
          </a:xfrm>
          <a:prstGeom prst="rect">
            <a:avLst/>
          </a:prstGeom>
        </p:spPr>
        <p:txBody>
          <a:bodyPr/>
          <a:lstStyle/>
          <a:p>
            <a:r>
              <a:t>Title Text</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78" name="Title Text"/>
          <p:cNvSpPr txBox="1">
            <a:spLocks noGrp="1"/>
          </p:cNvSpPr>
          <p:nvPr>
            <p:ph type="title"/>
          </p:nvPr>
        </p:nvSpPr>
        <p:spPr>
          <a:xfrm>
            <a:off x="1270000" y="7366000"/>
            <a:ext cx="10464800" cy="1701800"/>
          </a:xfrm>
          <a:prstGeom prst="rect">
            <a:avLst/>
          </a:prstGeom>
        </p:spPr>
        <p:txBody>
          <a:bodyPr/>
          <a:lstStyle/>
          <a:p>
            <a:r>
              <a:t>Title Text</a:t>
            </a: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4"/>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Title Text</a:t>
            </a:r>
          </a:p>
        </p:txBody>
      </p:sp>
      <p:sp>
        <p:nvSpPr>
          <p:cNvPr id="4" name="Slide Number"/>
          <p:cNvSpPr txBox="1">
            <a:spLocks noGrp="1"/>
          </p:cNvSpPr>
          <p:nvPr>
            <p:ph type="sldNum" sz="quarter" idx="2"/>
          </p:nvPr>
        </p:nvSpPr>
        <p:spPr>
          <a:xfrm>
            <a:off x="6324600" y="9258300"/>
            <a:ext cx="342900" cy="368300"/>
          </a:xfrm>
          <a:prstGeom prst="rect">
            <a:avLst/>
          </a:prstGeom>
          <a:ln w="12700">
            <a:miter lim="400000"/>
          </a:ln>
        </p:spPr>
        <p:txBody>
          <a:bodyPr wrap="none" lIns="50800" tIns="50800" rIns="50800" bIns="50800">
            <a:spAutoFit/>
          </a:bodyPr>
          <a:lstStyle>
            <a:lvl1pPr algn="ctr" defTabSz="584200">
              <a:defRPr sz="1800">
                <a:solidFill>
                  <a:srgbClr val="FFFFFF"/>
                </a:solidFill>
                <a:latin typeface="+mn-lt"/>
                <a:ea typeface="+mn-ea"/>
                <a:cs typeface="+mn-cs"/>
                <a:sym typeface="Gill San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Lst>
  <p:transition spd="med"/>
  <p:txStyles>
    <p:titleStyle>
      <a:lvl1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1pPr>
      <a:lvl2pPr marL="0" marR="0" indent="2286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2pPr>
      <a:lvl3pPr marL="0" marR="0" indent="4572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3pPr>
      <a:lvl4pPr marL="0" marR="0" indent="6858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4pPr>
      <a:lvl5pPr marL="0" marR="0" indent="9144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5pPr>
      <a:lvl6pPr marL="0" marR="0" indent="11430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6pPr>
      <a:lvl7pPr marL="0" marR="0" indent="13716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7pPr>
      <a:lvl8pPr marL="0" marR="0" indent="16002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8pPr>
      <a:lvl9pPr marL="0" marR="0" indent="18288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FFFFFF"/>
          </a:solidFill>
          <a:uFillTx/>
          <a:latin typeface="+mn-lt"/>
          <a:ea typeface="+mn-ea"/>
          <a:cs typeface="+mn-cs"/>
          <a:sym typeface="Gill Sans"/>
        </a:defRPr>
      </a:lvl9pPr>
    </p:titleStyle>
    <p:bodyStyle>
      <a:lvl1pPr marL="889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FFFFFF"/>
          </a:solidFill>
          <a:uFillTx/>
          <a:latin typeface="+mn-lt"/>
          <a:ea typeface="+mn-ea"/>
          <a:cs typeface="+mn-cs"/>
          <a:sym typeface="Gill Sans"/>
        </a:defRPr>
      </a:lvl1pPr>
      <a:lvl2pPr marL="13335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FFFFFF"/>
          </a:solidFill>
          <a:uFillTx/>
          <a:latin typeface="+mn-lt"/>
          <a:ea typeface="+mn-ea"/>
          <a:cs typeface="+mn-cs"/>
          <a:sym typeface="Gill Sans"/>
        </a:defRPr>
      </a:lvl2pPr>
      <a:lvl3pPr marL="1778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FFFFFF"/>
          </a:solidFill>
          <a:uFillTx/>
          <a:latin typeface="+mn-lt"/>
          <a:ea typeface="+mn-ea"/>
          <a:cs typeface="+mn-cs"/>
          <a:sym typeface="Gill Sans"/>
        </a:defRPr>
      </a:lvl3pPr>
      <a:lvl4pPr marL="22225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FFFFFF"/>
          </a:solidFill>
          <a:uFillTx/>
          <a:latin typeface="+mn-lt"/>
          <a:ea typeface="+mn-ea"/>
          <a:cs typeface="+mn-cs"/>
          <a:sym typeface="Gill Sans"/>
        </a:defRPr>
      </a:lvl4pPr>
      <a:lvl5pPr marL="2667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FFFFFF"/>
          </a:solidFill>
          <a:uFillTx/>
          <a:latin typeface="+mn-lt"/>
          <a:ea typeface="+mn-ea"/>
          <a:cs typeface="+mn-cs"/>
          <a:sym typeface="Gill Sans"/>
        </a:defRPr>
      </a:lvl5pPr>
      <a:lvl6pPr marL="30226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FFFFFF"/>
          </a:solidFill>
          <a:uFillTx/>
          <a:latin typeface="+mn-lt"/>
          <a:ea typeface="+mn-ea"/>
          <a:cs typeface="+mn-cs"/>
          <a:sym typeface="Gill Sans"/>
        </a:defRPr>
      </a:lvl6pPr>
      <a:lvl7pPr marL="33782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FFFFFF"/>
          </a:solidFill>
          <a:uFillTx/>
          <a:latin typeface="+mn-lt"/>
          <a:ea typeface="+mn-ea"/>
          <a:cs typeface="+mn-cs"/>
          <a:sym typeface="Gill Sans"/>
        </a:defRPr>
      </a:lvl7pPr>
      <a:lvl8pPr marL="37338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FFFFFF"/>
          </a:solidFill>
          <a:uFillTx/>
          <a:latin typeface="+mn-lt"/>
          <a:ea typeface="+mn-ea"/>
          <a:cs typeface="+mn-cs"/>
          <a:sym typeface="Gill Sans"/>
        </a:defRPr>
      </a:lvl8pPr>
      <a:lvl9pPr marL="40894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FFFFFF"/>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0.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0.xml"/><Relationship Id="rId5" Type="http://schemas.openxmlformats.org/officeDocument/2006/relationships/image" Target="../media/image51.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2.xml"/><Relationship Id="rId5" Type="http://schemas.openxmlformats.org/officeDocument/2006/relationships/image" Target="../media/image56.pn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34.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86.png"/><Relationship Id="rId2" Type="http://schemas.openxmlformats.org/officeDocument/2006/relationships/image" Target="../media/image76.jpeg"/><Relationship Id="rId1" Type="http://schemas.openxmlformats.org/officeDocument/2006/relationships/slideLayout" Target="../slideLayouts/slideLayout37.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 Id="rId14" Type="http://schemas.openxmlformats.org/officeDocument/2006/relationships/image" Target="../media/image88.jpeg"/></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33.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39.xml"/><Relationship Id="rId6" Type="http://schemas.openxmlformats.org/officeDocument/2006/relationships/image" Target="../media/image91.jpeg"/><Relationship Id="rId5" Type="http://schemas.openxmlformats.org/officeDocument/2006/relationships/image" Target="../media/image98.jpeg"/><Relationship Id="rId4" Type="http://schemas.openxmlformats.org/officeDocument/2006/relationships/image" Target="../media/image97.jpeg"/></Relationships>
</file>

<file path=ppt/slides/_rels/slide6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39.xml"/><Relationship Id="rId5" Type="http://schemas.openxmlformats.org/officeDocument/2006/relationships/image" Target="../media/image92.png"/><Relationship Id="rId4" Type="http://schemas.openxmlformats.org/officeDocument/2006/relationships/image" Target="../media/image101.jpeg"/></Relationships>
</file>

<file path=ppt/slides/_rels/slide65.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94.png"/><Relationship Id="rId2" Type="http://schemas.openxmlformats.org/officeDocument/2006/relationships/image" Target="../media/image102.jpeg"/><Relationship Id="rId1" Type="http://schemas.openxmlformats.org/officeDocument/2006/relationships/slideLayout" Target="../slideLayouts/slideLayout39.xml"/><Relationship Id="rId6" Type="http://schemas.openxmlformats.org/officeDocument/2006/relationships/image" Target="../media/image93.jpeg"/><Relationship Id="rId5" Type="http://schemas.openxmlformats.org/officeDocument/2006/relationships/image" Target="../media/image105.jpeg"/><Relationship Id="rId4" Type="http://schemas.openxmlformats.org/officeDocument/2006/relationships/image" Target="../media/image104.jpeg"/></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notesSlide" Target="../notesSlides/notesSlide25.xml"/><Relationship Id="rId1" Type="http://schemas.openxmlformats.org/officeDocument/2006/relationships/slideLayout" Target="../slideLayouts/slideLayout4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7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6.xml"/><Relationship Id="rId1" Type="http://schemas.openxmlformats.org/officeDocument/2006/relationships/slideLayout" Target="../slideLayouts/slideLayout49.xml"/><Relationship Id="rId5" Type="http://schemas.openxmlformats.org/officeDocument/2006/relationships/image" Target="../media/image118.jpeg"/><Relationship Id="rId4" Type="http://schemas.openxmlformats.org/officeDocument/2006/relationships/image" Target="../media/image117.jpeg"/></Relationships>
</file>

<file path=ppt/slides/_rels/slide7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50.xml"/><Relationship Id="rId4" Type="http://schemas.openxmlformats.org/officeDocument/2006/relationships/image" Target="../media/image121.jpeg"/></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52.xml"/><Relationship Id="rId5" Type="http://schemas.openxmlformats.org/officeDocument/2006/relationships/image" Target="../media/image126.jpeg"/><Relationship Id="rId4" Type="http://schemas.openxmlformats.org/officeDocument/2006/relationships/image" Target="../media/image125.jpeg"/></Relationships>
</file>

<file path=ppt/slides/_rels/slide7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patial Pattern Measures"/>
          <p:cNvSpPr txBox="1">
            <a:spLocks noGrp="1"/>
          </p:cNvSpPr>
          <p:nvPr>
            <p:ph type="ctrTitle"/>
          </p:nvPr>
        </p:nvSpPr>
        <p:spPr>
          <a:xfrm>
            <a:off x="1270000" y="1638300"/>
            <a:ext cx="10464800" cy="4660900"/>
          </a:xfrm>
          <a:prstGeom prst="rect">
            <a:avLst/>
          </a:prstGeom>
        </p:spPr>
        <p:txBody>
          <a:bodyPr/>
          <a:lstStyle/>
          <a:p>
            <a:r>
              <a:t>Spatial Pattern Measures</a:t>
            </a:r>
          </a:p>
        </p:txBody>
      </p:sp>
      <p:sp>
        <p:nvSpPr>
          <p:cNvPr id="490" name="Scott Mitchell…"/>
          <p:cNvSpPr txBox="1">
            <a:spLocks noGrp="1"/>
          </p:cNvSpPr>
          <p:nvPr>
            <p:ph type="subTitle" sz="quarter" idx="1"/>
          </p:nvPr>
        </p:nvSpPr>
        <p:spPr>
          <a:xfrm>
            <a:off x="1270000" y="7277100"/>
            <a:ext cx="10464800" cy="1130300"/>
          </a:xfrm>
          <a:prstGeom prst="rect">
            <a:avLst/>
          </a:prstGeom>
        </p:spPr>
        <p:txBody>
          <a:bodyPr/>
          <a:lstStyle/>
          <a:p>
            <a:r>
              <a:t>Scott Mitchell</a:t>
            </a:r>
          </a:p>
          <a:p>
            <a:r>
              <a:t>GEOM4008</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Joins count (nominal data)…"/>
          <p:cNvSpPr txBox="1">
            <a:spLocks noGrp="1"/>
          </p:cNvSpPr>
          <p:nvPr>
            <p:ph type="body" idx="1"/>
          </p:nvPr>
        </p:nvSpPr>
        <p:spPr>
          <a:xfrm>
            <a:off x="258074" y="776378"/>
            <a:ext cx="12458700" cy="8368581"/>
          </a:xfrm>
          <a:prstGeom prst="rect">
            <a:avLst/>
          </a:prstGeom>
        </p:spPr>
        <p:txBody>
          <a:bodyPr/>
          <a:lstStyle/>
          <a:p>
            <a:pPr marL="861785" indent="-544285"/>
            <a:r>
              <a:rPr sz="4000" dirty="0"/>
              <a:t>Joins count (nominal data)</a:t>
            </a:r>
          </a:p>
          <a:p>
            <a:pPr marL="1306285" lvl="1" indent="-544285"/>
            <a:r>
              <a:rPr sz="4000" dirty="0"/>
              <a:t>Number and type of joins between adjacent polygons   </a:t>
            </a:r>
          </a:p>
          <a:p>
            <a:pPr marL="1750785" lvl="2" indent="-544285"/>
            <a:r>
              <a:rPr sz="4000" dirty="0"/>
              <a:t>indicates clustering or spatial autocorrelation</a:t>
            </a:r>
          </a:p>
          <a:p>
            <a:pPr marL="1306285" lvl="1" indent="-544285"/>
            <a:r>
              <a:rPr sz="4000" dirty="0"/>
              <a:t>If regions of interest are clustered more than  random pattern (expected), </a:t>
            </a:r>
            <a:r>
              <a:rPr sz="4000" dirty="0" err="1"/>
              <a:t>freq</a:t>
            </a:r>
            <a:r>
              <a:rPr sz="4000" dirty="0"/>
              <a:t>(adjacent pixels with the same class (</a:t>
            </a:r>
            <a:r>
              <a:rPr sz="4000" dirty="0">
                <a:latin typeface="Times New Roman"/>
                <a:ea typeface="Times New Roman"/>
                <a:cs typeface="Times New Roman"/>
                <a:sym typeface="Times New Roman"/>
              </a:rPr>
              <a:t>1</a:t>
            </a:r>
            <a:r>
              <a:rPr sz="4000" dirty="0"/>
              <a:t>)) should be &gt; </a:t>
            </a:r>
            <a:r>
              <a:rPr sz="4000" dirty="0" err="1"/>
              <a:t>freq</a:t>
            </a:r>
            <a:r>
              <a:rPr sz="4000" dirty="0"/>
              <a:t>(adjacent pixels with &lt;&gt; classes (</a:t>
            </a:r>
            <a:r>
              <a:rPr sz="4000" dirty="0">
                <a:latin typeface="Times New Roman"/>
                <a:ea typeface="Times New Roman"/>
                <a:cs typeface="Times New Roman"/>
                <a:sym typeface="Times New Roman"/>
              </a:rPr>
              <a:t>1,0</a:t>
            </a:r>
            <a:r>
              <a:rPr sz="4000" dirty="0"/>
              <a:t>)),  </a:t>
            </a:r>
            <a:r>
              <a:rPr sz="4000" dirty="0" err="1"/>
              <a:t>ie</a:t>
            </a:r>
            <a:r>
              <a:rPr sz="4000" dirty="0"/>
              <a:t>., positive autocorrelation;</a:t>
            </a:r>
          </a:p>
          <a:p>
            <a:pPr marL="1306285" lvl="1" indent="-544285"/>
            <a:r>
              <a:rPr sz="4000" dirty="0"/>
              <a:t>If frequency of counts of class </a:t>
            </a:r>
            <a:r>
              <a:rPr sz="4000" dirty="0">
                <a:latin typeface="Times New Roman"/>
                <a:ea typeface="Times New Roman"/>
                <a:cs typeface="Times New Roman"/>
                <a:sym typeface="Times New Roman"/>
              </a:rPr>
              <a:t>1-1</a:t>
            </a:r>
            <a:r>
              <a:rPr sz="4000" dirty="0"/>
              <a:t> pixels &lt; expected  (random),  negative autocorrelation.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28"/>
                                        </p:tgtEl>
                                        <p:attrNameLst>
                                          <p:attrName>style.visibility</p:attrName>
                                        </p:attrNameLst>
                                      </p:cBhvr>
                                      <p:to>
                                        <p:strVal val="visible"/>
                                      </p:to>
                                    </p:set>
                                    <p:animEffect transition="in" filter="dissolve">
                                      <p:cBhvr>
                                        <p:cTn id="7" dur="1000"/>
                                        <p:tgtEl>
                                          <p:spTgt spid="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Moran’s I:  For interval or ratio data…"/>
          <p:cNvSpPr txBox="1">
            <a:spLocks noGrp="1"/>
          </p:cNvSpPr>
          <p:nvPr>
            <p:ph type="body" idx="1"/>
          </p:nvPr>
        </p:nvSpPr>
        <p:spPr>
          <a:xfrm>
            <a:off x="508000" y="381000"/>
            <a:ext cx="11976100" cy="8991600"/>
          </a:xfrm>
          <a:prstGeom prst="rect">
            <a:avLst/>
          </a:prstGeom>
        </p:spPr>
        <p:txBody>
          <a:bodyPr/>
          <a:lstStyle/>
          <a:p>
            <a:r>
              <a:t>Moran’s I:  For interval or ratio data</a:t>
            </a:r>
          </a:p>
          <a:p>
            <a:pPr lvl="1"/>
            <a:r>
              <a:t>similar to correlation of two variables</a:t>
            </a:r>
          </a:p>
          <a:p>
            <a:pPr lvl="2"/>
            <a:r>
              <a:t>= covariance of values spatially separated (at any lag) divided by the variance;</a:t>
            </a:r>
          </a:p>
          <a:p>
            <a:pPr lvl="3"/>
            <a:r>
              <a:rPr>
                <a:latin typeface="Times New Roman"/>
                <a:ea typeface="Times New Roman"/>
                <a:cs typeface="Times New Roman"/>
                <a:sym typeface="Times New Roman"/>
              </a:rPr>
              <a:t>+1</a:t>
            </a:r>
            <a:r>
              <a:t> for positive autocorrelation;</a:t>
            </a:r>
          </a:p>
          <a:p>
            <a:pPr lvl="3"/>
            <a:r>
              <a:rPr>
                <a:latin typeface="Times New Roman"/>
                <a:ea typeface="Times New Roman"/>
                <a:cs typeface="Times New Roman"/>
                <a:sym typeface="Times New Roman"/>
              </a:rPr>
              <a:t>-1</a:t>
            </a:r>
            <a:r>
              <a:t> for negative autocorrelation</a:t>
            </a:r>
          </a:p>
          <a:p>
            <a:pPr lvl="1"/>
            <a:r>
              <a:t>as with correlation, can test to see if value is significantly different from that due to chance</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Moran’s I"/>
          <p:cNvSpPr txBox="1">
            <a:spLocks noGrp="1"/>
          </p:cNvSpPr>
          <p:nvPr>
            <p:ph type="title"/>
          </p:nvPr>
        </p:nvSpPr>
        <p:spPr>
          <a:prstGeom prst="rect">
            <a:avLst/>
          </a:prstGeom>
        </p:spPr>
        <p:txBody>
          <a:bodyPr/>
          <a:lstStyle/>
          <a:p>
            <a:r>
              <a:t>Moran’s I</a:t>
            </a:r>
          </a:p>
        </p:txBody>
      </p:sp>
      <p:sp>
        <p:nvSpPr>
          <p:cNvPr id="534" name="W = proximity matrix,…"/>
          <p:cNvSpPr txBox="1"/>
          <p:nvPr/>
        </p:nvSpPr>
        <p:spPr>
          <a:xfrm>
            <a:off x="3904239" y="7251700"/>
            <a:ext cx="5176652" cy="13462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defRPr sz="4200">
                <a:latin typeface="+mn-lt"/>
                <a:ea typeface="+mn-ea"/>
                <a:cs typeface="+mn-cs"/>
                <a:sym typeface="Gill Sans"/>
              </a:defRPr>
            </a:pPr>
            <a:r>
              <a:t>W = proximity matrix,</a:t>
            </a:r>
          </a:p>
          <a:p>
            <a:pPr algn="ctr" defTabSz="584200">
              <a:defRPr sz="4200">
                <a:latin typeface="+mn-lt"/>
                <a:ea typeface="+mn-ea"/>
                <a:cs typeface="+mn-cs"/>
                <a:sym typeface="Gill Sans"/>
              </a:defRPr>
            </a:pPr>
            <a:r>
              <a:t>Y = attributes</a:t>
            </a:r>
          </a:p>
        </p:txBody>
      </p:sp>
      <p:pic>
        <p:nvPicPr>
          <p:cNvPr id="2" name="Picture 1"/>
          <p:cNvPicPr>
            <a:picLocks noChangeAspect="1"/>
          </p:cNvPicPr>
          <p:nvPr/>
        </p:nvPicPr>
        <p:blipFill>
          <a:blip r:embed="rId3"/>
          <a:stretch>
            <a:fillRect/>
          </a:stretch>
        </p:blipFill>
        <p:spPr>
          <a:xfrm>
            <a:off x="2733111" y="2692400"/>
            <a:ext cx="7538577" cy="4129986"/>
          </a:xfrm>
          <a:prstGeom prst="rect">
            <a:avLst/>
          </a:prstGeom>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BUT..."/>
          <p:cNvSpPr txBox="1">
            <a:spLocks noGrp="1"/>
          </p:cNvSpPr>
          <p:nvPr>
            <p:ph type="title"/>
          </p:nvPr>
        </p:nvSpPr>
        <p:spPr>
          <a:prstGeom prst="rect">
            <a:avLst/>
          </a:prstGeom>
        </p:spPr>
        <p:txBody>
          <a:bodyPr/>
          <a:lstStyle/>
          <a:p>
            <a:r>
              <a:t>BUT...</a:t>
            </a:r>
          </a:p>
        </p:txBody>
      </p:sp>
      <p:sp>
        <p:nvSpPr>
          <p:cNvPr id="539" name="global statistic…"/>
          <p:cNvSpPr txBox="1">
            <a:spLocks noGrp="1"/>
          </p:cNvSpPr>
          <p:nvPr>
            <p:ph type="body" idx="1"/>
          </p:nvPr>
        </p:nvSpPr>
        <p:spPr>
          <a:prstGeom prst="rect">
            <a:avLst/>
          </a:prstGeom>
        </p:spPr>
        <p:txBody>
          <a:bodyPr/>
          <a:lstStyle/>
          <a:p>
            <a:r>
              <a:t>global statistic</a:t>
            </a:r>
          </a:p>
          <a:p>
            <a:r>
              <a:t>recall geostatistical model of variance: at shorter distances, higher I - so I changes at different window sizes;  results based on relative sizes of measurement area and the scale of spatial pattern</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 name="droppedImage.png" descr="droppedImage.png"/>
          <p:cNvPicPr>
            <a:picLocks noChangeAspect="1"/>
          </p:cNvPicPr>
          <p:nvPr/>
        </p:nvPicPr>
        <p:blipFill>
          <a:blip r:embed="rId3">
            <a:extLst/>
          </a:blip>
          <a:stretch>
            <a:fillRect/>
          </a:stretch>
        </p:blipFill>
        <p:spPr>
          <a:xfrm>
            <a:off x="2273300" y="114300"/>
            <a:ext cx="8445500" cy="951291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 name="droppedImage.png" descr="droppedImage.png"/>
          <p:cNvPicPr>
            <a:picLocks noChangeAspect="1"/>
          </p:cNvPicPr>
          <p:nvPr/>
        </p:nvPicPr>
        <p:blipFill>
          <a:blip r:embed="rId3">
            <a:extLst/>
          </a:blip>
          <a:stretch>
            <a:fillRect/>
          </a:stretch>
        </p:blipFill>
        <p:spPr>
          <a:xfrm>
            <a:off x="2057400" y="25400"/>
            <a:ext cx="8890000" cy="969608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large areas, global SA may not tell you about range or location of processes, or miss “local” pattern…"/>
          <p:cNvSpPr txBox="1">
            <a:spLocks noGrp="1"/>
          </p:cNvSpPr>
          <p:nvPr>
            <p:ph type="body" idx="1"/>
          </p:nvPr>
        </p:nvSpPr>
        <p:spPr>
          <a:xfrm>
            <a:off x="228600" y="2959100"/>
            <a:ext cx="12509500" cy="6629400"/>
          </a:xfrm>
          <a:prstGeom prst="rect">
            <a:avLst/>
          </a:prstGeom>
        </p:spPr>
        <p:txBody>
          <a:bodyPr/>
          <a:lstStyle/>
          <a:p>
            <a:r>
              <a:t>large areas, global SA may not tell you about range or location of processes, or miss “local” pattern</a:t>
            </a:r>
          </a:p>
          <a:p>
            <a:r>
              <a:t>classical: kernel estimation (moving windows)</a:t>
            </a:r>
          </a:p>
          <a:p>
            <a:r>
              <a:t>excellent tools for EXPLORATORY work on spatial data (test stationarity, look for boundaries, hot spots, ...)</a:t>
            </a:r>
          </a:p>
          <a:p>
            <a:r>
              <a:t>e.g. local versions of Moran, Geary, Getis statistics</a:t>
            </a:r>
          </a:p>
        </p:txBody>
      </p:sp>
      <p:sp>
        <p:nvSpPr>
          <p:cNvPr id="550" name="Local Index of Spatial Autocorrelation (LISAs)"/>
          <p:cNvSpPr txBox="1">
            <a:spLocks noGrp="1"/>
          </p:cNvSpPr>
          <p:nvPr>
            <p:ph type="title"/>
          </p:nvPr>
        </p:nvSpPr>
        <p:spPr>
          <a:xfrm>
            <a:off x="372493" y="228121"/>
            <a:ext cx="12221713" cy="2438400"/>
          </a:xfrm>
          <a:prstGeom prst="rect">
            <a:avLst/>
          </a:prstGeom>
        </p:spPr>
        <p:txBody>
          <a:bodyPr/>
          <a:lstStyle/>
          <a:p>
            <a:r>
              <a:rPr dirty="0"/>
              <a:t>Local Index of Spatial Autocorrelation (LISAs)</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Hotspot mapping"/>
          <p:cNvSpPr txBox="1">
            <a:spLocks noGrp="1"/>
          </p:cNvSpPr>
          <p:nvPr>
            <p:ph type="title"/>
          </p:nvPr>
        </p:nvSpPr>
        <p:spPr>
          <a:prstGeom prst="rect">
            <a:avLst/>
          </a:prstGeom>
        </p:spPr>
        <p:txBody>
          <a:bodyPr/>
          <a:lstStyle/>
          <a:p>
            <a:r>
              <a:rPr dirty="0"/>
              <a:t>Hotspot mapping</a:t>
            </a:r>
          </a:p>
        </p:txBody>
      </p:sp>
      <p:grpSp>
        <p:nvGrpSpPr>
          <p:cNvPr id="557" name="Group"/>
          <p:cNvGrpSpPr/>
          <p:nvPr/>
        </p:nvGrpSpPr>
        <p:grpSpPr>
          <a:xfrm>
            <a:off x="4560422" y="2692400"/>
            <a:ext cx="3873501" cy="6915150"/>
            <a:chOff x="0" y="0"/>
            <a:chExt cx="3873500" cy="6915150"/>
          </a:xfrm>
        </p:grpSpPr>
        <p:pic>
          <p:nvPicPr>
            <p:cNvPr id="555" name="Screen shot 2010-11-19 at 08.45.12 .png" descr="Screen shot 2010-11-19 at 08.45.12 .png"/>
            <p:cNvPicPr>
              <a:picLocks noChangeAspect="1"/>
            </p:cNvPicPr>
            <p:nvPr/>
          </p:nvPicPr>
          <p:blipFill>
            <a:blip r:embed="rId2">
              <a:extLst/>
            </a:blip>
            <a:stretch>
              <a:fillRect/>
            </a:stretch>
          </p:blipFill>
          <p:spPr>
            <a:xfrm>
              <a:off x="11577" y="0"/>
              <a:ext cx="3860801" cy="6337300"/>
            </a:xfrm>
            <a:prstGeom prst="rect">
              <a:avLst/>
            </a:prstGeom>
            <a:ln w="12700" cap="flat">
              <a:noFill/>
              <a:miter lim="400000"/>
            </a:ln>
            <a:effectLst/>
          </p:spPr>
        </p:pic>
        <p:sp>
          <p:nvSpPr>
            <p:cNvPr id="556" name="Eck et al. (2005)"/>
            <p:cNvSpPr txBox="1"/>
            <p:nvPr/>
          </p:nvSpPr>
          <p:spPr>
            <a:xfrm>
              <a:off x="0" y="6330950"/>
              <a:ext cx="3873500" cy="5842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ctr" defTabSz="584200">
                <a:defRPr sz="3300">
                  <a:solidFill>
                    <a:srgbClr val="FFFFFF"/>
                  </a:solidFill>
                  <a:latin typeface="+mn-lt"/>
                  <a:ea typeface="+mn-ea"/>
                  <a:cs typeface="+mn-cs"/>
                  <a:sym typeface="Gill Sans"/>
                </a:defRPr>
              </a:lvl1pPr>
            </a:lstStyle>
            <a:p>
              <a:r>
                <a:t>Eck et al. (2005)</a:t>
              </a:r>
            </a:p>
          </p:txBody>
        </p:sp>
      </p:grpSp>
      <p:grpSp>
        <p:nvGrpSpPr>
          <p:cNvPr id="560" name="Group"/>
          <p:cNvGrpSpPr/>
          <p:nvPr/>
        </p:nvGrpSpPr>
        <p:grpSpPr>
          <a:xfrm>
            <a:off x="342900" y="190500"/>
            <a:ext cx="12649200" cy="9372600"/>
            <a:chOff x="0" y="0"/>
            <a:chExt cx="12649200" cy="9372600"/>
          </a:xfrm>
        </p:grpSpPr>
        <p:pic>
          <p:nvPicPr>
            <p:cNvPr id="558" name="1471-2458-9-464-4-1.PDF" descr="1471-2458-9-464-4-1.PDF"/>
            <p:cNvPicPr>
              <a:picLocks noChangeAspect="1"/>
            </p:cNvPicPr>
            <p:nvPr/>
          </p:nvPicPr>
          <p:blipFill>
            <a:blip r:embed="rId3">
              <a:extLst/>
            </a:blip>
            <a:stretch>
              <a:fillRect/>
            </a:stretch>
          </p:blipFill>
          <p:spPr>
            <a:xfrm>
              <a:off x="0" y="0"/>
              <a:ext cx="7048500" cy="9372600"/>
            </a:xfrm>
            <a:prstGeom prst="rect">
              <a:avLst/>
            </a:prstGeom>
            <a:ln w="12700" cap="flat">
              <a:noFill/>
              <a:miter lim="400000"/>
            </a:ln>
            <a:effectLst/>
          </p:spPr>
        </p:pic>
        <p:sp>
          <p:nvSpPr>
            <p:cNvPr id="559" name="Maps showing the spatial clusters of the 20 leading causes of death from top 7 to 14 in Taiwan in 2006: chronic liver disease and cirrhosis are designated by G; nephritis, nephritic syndrome and nephrosis, H; suicide, I; hypertensive disease, J; bronchitis, emphysema and asthma, K; septicaemia, L; tuberculosis, M; ulcer of stomach and duodenum, N. Gender is indicated by a number, where male is 1 and female is 2.…"/>
            <p:cNvSpPr txBox="1"/>
            <p:nvPr/>
          </p:nvSpPr>
          <p:spPr>
            <a:xfrm>
              <a:off x="8343900" y="2781300"/>
              <a:ext cx="4305300" cy="63627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algn="ctr" defTabSz="584200">
                <a:defRPr sz="2500">
                  <a:solidFill>
                    <a:srgbClr val="FFFFFF"/>
                  </a:solidFill>
                  <a:latin typeface="+mn-lt"/>
                  <a:ea typeface="+mn-ea"/>
                  <a:cs typeface="+mn-cs"/>
                  <a:sym typeface="Gill Sans"/>
                </a:defRPr>
              </a:pPr>
              <a:r>
                <a:t>Maps showing the spatial clusters of the 20 leading causes of death from top 7 to 14 in Taiwan in 2006: chronic liver disease and cirrhosis are designated by G; nephritis, nephritic syndrome and nephrosis, H; suicide, I; hypertensive disease, J; bronchitis, emphysema and asthma, K; septicaemia, L; tuberculosis, M; ulcer of stomach and duodenum, N. Gender is indicated by a number, where male is 1 and female is 2.</a:t>
              </a:r>
            </a:p>
            <a:p>
              <a:pPr algn="ctr" defTabSz="584200">
                <a:defRPr sz="2500">
                  <a:solidFill>
                    <a:srgbClr val="FFFFFF"/>
                  </a:solidFill>
                  <a:latin typeface="+mn-lt"/>
                  <a:ea typeface="+mn-ea"/>
                  <a:cs typeface="+mn-cs"/>
                  <a:sym typeface="Gill Sans"/>
                </a:defRPr>
              </a:pPr>
              <a:r>
                <a:t>(Tsai et al. 2009)</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60"/>
                                        </p:tgtEl>
                                        <p:attrNameLst>
                                          <p:attrName>style.visibility</p:attrName>
                                        </p:attrNameLst>
                                      </p:cBhvr>
                                      <p:to>
                                        <p:strVal val="visible"/>
                                      </p:to>
                                    </p:set>
                                    <p:animEffect transition="in" filter="dissolve">
                                      <p:cBhvr>
                                        <p:cTn id="7" dur="1000"/>
                                        <p:tgtEl>
                                          <p:spTgt spid="560"/>
                                        </p:tgtEl>
                                      </p:cBhvr>
                                    </p:animEffect>
                                  </p:childTnLst>
                                </p:cTn>
                              </p:par>
                            </p:childTnLst>
                          </p:cTn>
                        </p:par>
                        <p:par>
                          <p:cTn id="8" fill="hold">
                            <p:stCondLst>
                              <p:cond delay="1000"/>
                            </p:stCondLst>
                            <p:childTnLst>
                              <p:par>
                                <p:cTn id="9" presetID="9" presetClass="exit" fill="hold" grpId="2" nodeType="afterEffect">
                                  <p:stCondLst>
                                    <p:cond delay="0"/>
                                  </p:stCondLst>
                                  <p:iterate>
                                    <p:tmAbs val="0"/>
                                  </p:iterate>
                                  <p:childTnLst>
                                    <p:animEffect transition="out" filter="dissolve">
                                      <p:cBhvr>
                                        <p:cTn id="10" dur="1000" fill="hold"/>
                                        <p:tgtEl>
                                          <p:spTgt spid="557"/>
                                        </p:tgtEl>
                                      </p:cBhvr>
                                    </p:animEffect>
                                    <p:set>
                                      <p:cBhvr>
                                        <p:cTn id="11" fill="hold">
                                          <p:stCondLst>
                                            <p:cond delay="999"/>
                                          </p:stCondLst>
                                        </p:cTn>
                                        <p:tgtEl>
                                          <p:spTgt spid="55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554"/>
                                        </p:tgtEl>
                                      </p:cBhvr>
                                    </p:animEffect>
                                    <p:set>
                                      <p:cBhvr>
                                        <p:cTn id="14" dur="1" fill="hold">
                                          <p:stCondLst>
                                            <p:cond delay="499"/>
                                          </p:stCondLst>
                                        </p:cTn>
                                        <p:tgtEl>
                                          <p:spTgt spid="5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 grpId="0" animBg="1"/>
      <p:bldP spid="557" grpId="2" animBg="1" advAuto="0"/>
      <p:bldP spid="560"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Moran and Geary for spatial autocorrelation…"/>
          <p:cNvSpPr txBox="1">
            <a:spLocks noGrp="1"/>
          </p:cNvSpPr>
          <p:nvPr>
            <p:ph type="body" idx="1"/>
          </p:nvPr>
        </p:nvSpPr>
        <p:spPr>
          <a:xfrm>
            <a:off x="1270000" y="2768600"/>
            <a:ext cx="10464800" cy="6731000"/>
          </a:xfrm>
          <a:prstGeom prst="rect">
            <a:avLst/>
          </a:prstGeom>
        </p:spPr>
        <p:txBody>
          <a:bodyPr/>
          <a:lstStyle/>
          <a:p>
            <a:r>
              <a:t>Moran and Geary for spatial autocorrelation</a:t>
            </a:r>
          </a:p>
          <a:p>
            <a:r>
              <a:t>Semivariance</a:t>
            </a:r>
          </a:p>
          <a:p>
            <a:r>
              <a:t>Frequency analysis - Fourier, wavelets</a:t>
            </a:r>
          </a:p>
          <a:p>
            <a:r>
              <a:t>Fractal dimensions</a:t>
            </a:r>
          </a:p>
          <a:p>
            <a:r>
              <a:t>Run lengths and join counts</a:t>
            </a:r>
          </a:p>
          <a:p>
            <a:r>
              <a:t>landscape metrics / LPIs (LE heritage)</a:t>
            </a:r>
          </a:p>
        </p:txBody>
      </p:sp>
      <p:sp>
        <p:nvSpPr>
          <p:cNvPr id="563" name="Measuring Pattern on maps: possibilities..."/>
          <p:cNvSpPr txBox="1">
            <a:spLocks noGrp="1"/>
          </p:cNvSpPr>
          <p:nvPr>
            <p:ph type="title"/>
          </p:nvPr>
        </p:nvSpPr>
        <p:spPr>
          <a:prstGeom prst="rect">
            <a:avLst/>
          </a:prstGeom>
        </p:spPr>
        <p:txBody>
          <a:bodyPr/>
          <a:lstStyle/>
          <a:p>
            <a:r>
              <a:t>Measuring Pattern on maps: possibilities...</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Wide variety of measures of pattern have come out of landscape ecology…"/>
          <p:cNvSpPr txBox="1">
            <a:spLocks noGrp="1"/>
          </p:cNvSpPr>
          <p:nvPr>
            <p:ph type="body" idx="1"/>
          </p:nvPr>
        </p:nvSpPr>
        <p:spPr>
          <a:xfrm>
            <a:off x="1270000" y="2692400"/>
            <a:ext cx="10464800" cy="6807200"/>
          </a:xfrm>
          <a:prstGeom prst="rect">
            <a:avLst/>
          </a:prstGeom>
        </p:spPr>
        <p:txBody>
          <a:bodyPr/>
          <a:lstStyle/>
          <a:p>
            <a:r>
              <a:t>Wide variety of measures of pattern have come out of landscape ecology</a:t>
            </a:r>
          </a:p>
          <a:p>
            <a:r>
              <a:t>Many are highly correlated</a:t>
            </a:r>
          </a:p>
          <a:p>
            <a:r>
              <a:t>Usually don’t know full distributions for different config/composition -&gt; lim stat test</a:t>
            </a:r>
          </a:p>
          <a:p>
            <a:r>
              <a:t>Can be valuable descriptive tools</a:t>
            </a:r>
          </a:p>
          <a:p>
            <a:r>
              <a:t>Also Shape indices (perimeter, area), connectivity / corridors </a:t>
            </a:r>
          </a:p>
        </p:txBody>
      </p:sp>
      <p:sp>
        <p:nvSpPr>
          <p:cNvPr id="566" name="“Landscape metrics”"/>
          <p:cNvSpPr txBox="1">
            <a:spLocks noGrp="1"/>
          </p:cNvSpPr>
          <p:nvPr>
            <p:ph type="title"/>
          </p:nvPr>
        </p:nvSpPr>
        <p:spPr>
          <a:prstGeom prst="rect">
            <a:avLst/>
          </a:prstGeom>
        </p:spPr>
        <p:txBody>
          <a:bodyPr/>
          <a:lstStyle/>
          <a:p>
            <a:r>
              <a:t>“Landscape metrics”</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Composition…"/>
          <p:cNvSpPr txBox="1">
            <a:spLocks noGrp="1"/>
          </p:cNvSpPr>
          <p:nvPr>
            <p:ph type="body" idx="1"/>
          </p:nvPr>
        </p:nvSpPr>
        <p:spPr>
          <a:prstGeom prst="rect">
            <a:avLst/>
          </a:prstGeom>
        </p:spPr>
        <p:txBody>
          <a:bodyPr/>
          <a:lstStyle/>
          <a:p>
            <a:r>
              <a:t>Composition</a:t>
            </a:r>
          </a:p>
          <a:p>
            <a:pPr lvl="1"/>
            <a:r>
              <a:t>How much of each thing on the landscape?</a:t>
            </a:r>
          </a:p>
          <a:p>
            <a:r>
              <a:t>Configuration</a:t>
            </a:r>
          </a:p>
          <a:p>
            <a:pPr lvl="1"/>
            <a:r>
              <a:t>How are they arranged relative to each other?</a:t>
            </a:r>
          </a:p>
        </p:txBody>
      </p:sp>
      <p:sp>
        <p:nvSpPr>
          <p:cNvPr id="493" name="What is spatial pattern?"/>
          <p:cNvSpPr txBox="1">
            <a:spLocks noGrp="1"/>
          </p:cNvSpPr>
          <p:nvPr>
            <p:ph type="title"/>
          </p:nvPr>
        </p:nvSpPr>
        <p:spPr>
          <a:prstGeom prst="rect">
            <a:avLst/>
          </a:prstGeom>
        </p:spPr>
        <p:txBody>
          <a:bodyPr/>
          <a:lstStyle/>
          <a:p>
            <a:r>
              <a:t>What is spatial pattern?</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 name="Picture 1.png" descr="Picture 1.png"/>
          <p:cNvPicPr>
            <a:picLocks/>
          </p:cNvPicPr>
          <p:nvPr/>
        </p:nvPicPr>
        <p:blipFill>
          <a:blip r:embed="rId3">
            <a:extLst/>
          </a:blip>
          <a:stretch>
            <a:fillRect/>
          </a:stretch>
        </p:blipFill>
        <p:spPr>
          <a:xfrm>
            <a:off x="2587625" y="2235200"/>
            <a:ext cx="7823200" cy="6781800"/>
          </a:xfrm>
          <a:prstGeom prst="rect">
            <a:avLst/>
          </a:prstGeom>
          <a:ln w="12700">
            <a:miter lim="400000"/>
          </a:ln>
        </p:spPr>
      </p:pic>
      <p:sp>
        <p:nvSpPr>
          <p:cNvPr id="571" name="Cautions"/>
          <p:cNvSpPr txBox="1">
            <a:spLocks noGrp="1"/>
          </p:cNvSpPr>
          <p:nvPr>
            <p:ph type="title"/>
          </p:nvPr>
        </p:nvSpPr>
        <p:spPr>
          <a:prstGeom prst="rect">
            <a:avLst/>
          </a:prstGeom>
        </p:spPr>
        <p:txBody>
          <a:bodyPr/>
          <a:lstStyle/>
          <a:p>
            <a:r>
              <a:t>Cautions</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Diversity:  H= -∑abs(p•ln(p))…"/>
          <p:cNvSpPr txBox="1">
            <a:spLocks noGrp="1"/>
          </p:cNvSpPr>
          <p:nvPr>
            <p:ph type="body" idx="1"/>
          </p:nvPr>
        </p:nvSpPr>
        <p:spPr>
          <a:xfrm>
            <a:off x="1270000" y="2768600"/>
            <a:ext cx="10464800" cy="6896100"/>
          </a:xfrm>
          <a:prstGeom prst="rect">
            <a:avLst/>
          </a:prstGeom>
        </p:spPr>
        <p:txBody>
          <a:bodyPr/>
          <a:lstStyle/>
          <a:p>
            <a:r>
              <a:rPr dirty="0"/>
              <a:t>Diversity:  </a:t>
            </a:r>
            <a:r>
              <a:rPr dirty="0">
                <a:latin typeface="Times"/>
                <a:ea typeface="Times"/>
                <a:cs typeface="Times"/>
                <a:sym typeface="Times"/>
              </a:rPr>
              <a:t>H= -∑abs(</a:t>
            </a:r>
            <a:r>
              <a:rPr dirty="0" err="1">
                <a:latin typeface="Times"/>
                <a:ea typeface="Times"/>
                <a:cs typeface="Times"/>
                <a:sym typeface="Times"/>
              </a:rPr>
              <a:t>p•ln</a:t>
            </a:r>
            <a:r>
              <a:rPr dirty="0">
                <a:latin typeface="Times"/>
                <a:ea typeface="Times"/>
                <a:cs typeface="Times"/>
                <a:sym typeface="Times"/>
              </a:rPr>
              <a:t>(p)) </a:t>
            </a:r>
          </a:p>
          <a:p>
            <a:pPr lvl="1"/>
            <a:r>
              <a:rPr dirty="0"/>
              <a:t>where </a:t>
            </a:r>
            <a:r>
              <a:rPr dirty="0">
                <a:latin typeface="Times"/>
                <a:ea typeface="Times"/>
                <a:cs typeface="Times"/>
                <a:sym typeface="Times"/>
              </a:rPr>
              <a:t>p </a:t>
            </a:r>
            <a:r>
              <a:rPr dirty="0"/>
              <a:t>= proportion in each class</a:t>
            </a:r>
          </a:p>
          <a:p>
            <a:pPr lvl="1"/>
            <a:r>
              <a:rPr dirty="0"/>
              <a:t>e.g., </a:t>
            </a:r>
            <a:r>
              <a:rPr dirty="0">
                <a:latin typeface="Times"/>
                <a:ea typeface="Times"/>
                <a:cs typeface="Times"/>
                <a:sym typeface="Times"/>
              </a:rPr>
              <a:t>3 x 3</a:t>
            </a:r>
            <a:r>
              <a:rPr dirty="0"/>
              <a:t> window</a:t>
            </a:r>
          </a:p>
          <a:p>
            <a:pPr marL="0" lvl="2" indent="1206500">
              <a:buSzTx/>
              <a:buNone/>
            </a:pPr>
            <a:r>
              <a:rPr dirty="0">
                <a:latin typeface="Times"/>
                <a:ea typeface="Times"/>
                <a:cs typeface="Times"/>
                <a:sym typeface="Times"/>
              </a:rPr>
              <a:t>1</a:t>
            </a:r>
            <a:r>
              <a:rPr dirty="0"/>
              <a:t> class,   </a:t>
            </a:r>
            <a:r>
              <a:rPr dirty="0">
                <a:latin typeface="Times"/>
                <a:ea typeface="Times"/>
                <a:cs typeface="Times"/>
                <a:sym typeface="Times"/>
              </a:rPr>
              <a:t>p = 1</a:t>
            </a:r>
            <a:r>
              <a:rPr dirty="0"/>
              <a:t>, </a:t>
            </a:r>
            <a:r>
              <a:rPr dirty="0">
                <a:latin typeface="Times"/>
                <a:ea typeface="Times"/>
                <a:cs typeface="Times"/>
                <a:sym typeface="Times"/>
              </a:rPr>
              <a:t>ln(p) = 0</a:t>
            </a:r>
            <a:r>
              <a:rPr dirty="0"/>
              <a:t>, </a:t>
            </a:r>
            <a:r>
              <a:rPr dirty="0">
                <a:latin typeface="Times"/>
                <a:ea typeface="Times"/>
                <a:cs typeface="Times"/>
                <a:sym typeface="Times"/>
              </a:rPr>
              <a:t>H = 0</a:t>
            </a:r>
          </a:p>
          <a:p>
            <a:pPr marL="0" lvl="2" indent="1206500">
              <a:buSzTx/>
              <a:buNone/>
            </a:pPr>
            <a:r>
              <a:rPr dirty="0">
                <a:latin typeface="Times"/>
                <a:ea typeface="Times"/>
                <a:cs typeface="Times"/>
                <a:sym typeface="Times"/>
              </a:rPr>
              <a:t>9</a:t>
            </a:r>
            <a:r>
              <a:rPr dirty="0"/>
              <a:t> classes,  </a:t>
            </a:r>
            <a:r>
              <a:rPr dirty="0">
                <a:latin typeface="Times"/>
                <a:ea typeface="Times"/>
                <a:cs typeface="Times"/>
                <a:sym typeface="Times"/>
              </a:rPr>
              <a:t>p = 0.11, ln(p) = -2.2, </a:t>
            </a:r>
            <a:r>
              <a:rPr lang="en-US" dirty="0" smtClean="0">
                <a:latin typeface="Times"/>
                <a:ea typeface="Times"/>
                <a:cs typeface="Times"/>
                <a:sym typeface="Times"/>
              </a:rPr>
              <a:t>					</a:t>
            </a:r>
            <a:r>
              <a:rPr dirty="0" smtClean="0">
                <a:latin typeface="Times"/>
                <a:ea typeface="Times"/>
                <a:cs typeface="Times"/>
                <a:sym typeface="Times"/>
              </a:rPr>
              <a:t>abs(</a:t>
            </a:r>
            <a:r>
              <a:rPr dirty="0" err="1" smtClean="0">
                <a:latin typeface="Times"/>
                <a:ea typeface="Times"/>
                <a:cs typeface="Times"/>
                <a:sym typeface="Times"/>
              </a:rPr>
              <a:t>p•ln</a:t>
            </a:r>
            <a:r>
              <a:rPr dirty="0" smtClean="0">
                <a:latin typeface="Times"/>
                <a:ea typeface="Times"/>
                <a:cs typeface="Times"/>
                <a:sym typeface="Times"/>
              </a:rPr>
              <a:t>(p</a:t>
            </a:r>
            <a:r>
              <a:rPr dirty="0">
                <a:latin typeface="Times"/>
                <a:ea typeface="Times"/>
                <a:cs typeface="Times"/>
                <a:sym typeface="Times"/>
              </a:rPr>
              <a:t>)) = 0.24</a:t>
            </a:r>
          </a:p>
          <a:p>
            <a:pPr marL="0" lvl="2" indent="1206500">
              <a:buSzTx/>
              <a:buNone/>
            </a:pPr>
            <a:r>
              <a:rPr dirty="0"/>
              <a:t>∴  </a:t>
            </a:r>
            <a:r>
              <a:rPr dirty="0">
                <a:latin typeface="Times"/>
                <a:ea typeface="Times"/>
                <a:cs typeface="Times"/>
                <a:sym typeface="Times"/>
              </a:rPr>
              <a:t>0.24 x 9 = 2.16 = H</a:t>
            </a:r>
          </a:p>
        </p:txBody>
      </p:sp>
      <p:sp>
        <p:nvSpPr>
          <p:cNvPr id="576" name="Examples (in IDRISI)"/>
          <p:cNvSpPr txBox="1">
            <a:spLocks noGrp="1"/>
          </p:cNvSpPr>
          <p:nvPr>
            <p:ph type="title"/>
          </p:nvPr>
        </p:nvSpPr>
        <p:spPr>
          <a:prstGeom prst="rect">
            <a:avLst/>
          </a:prstGeom>
        </p:spPr>
        <p:txBody>
          <a:bodyPr/>
          <a:lstStyle/>
          <a:p>
            <a:r>
              <a:t>Examples (in IDRISI)</a:t>
            </a: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Fragmentation index:…"/>
          <p:cNvSpPr txBox="1">
            <a:spLocks noGrp="1"/>
          </p:cNvSpPr>
          <p:nvPr>
            <p:ph type="body" idx="1"/>
          </p:nvPr>
        </p:nvSpPr>
        <p:spPr>
          <a:xfrm>
            <a:off x="304800" y="190500"/>
            <a:ext cx="12598400" cy="9436100"/>
          </a:xfrm>
          <a:prstGeom prst="rect">
            <a:avLst/>
          </a:prstGeom>
        </p:spPr>
        <p:txBody>
          <a:bodyPr/>
          <a:lstStyle/>
          <a:p>
            <a:r>
              <a:t>Fragmentation index:</a:t>
            </a:r>
          </a:p>
          <a:p>
            <a:pPr marL="0" lvl="1" indent="762000">
              <a:buSzTx/>
              <a:buNone/>
            </a:pPr>
            <a:r>
              <a:t>	</a:t>
            </a:r>
            <a:r>
              <a:rPr>
                <a:latin typeface="Times"/>
                <a:ea typeface="Times"/>
                <a:cs typeface="Times"/>
                <a:sym typeface="Times"/>
              </a:rPr>
              <a:t>F = (n-1) / (c-1)</a:t>
            </a:r>
          </a:p>
          <a:p>
            <a:pPr marL="0" lvl="1" indent="762000">
              <a:buSzTx/>
              <a:buNone/>
            </a:pPr>
            <a:r>
              <a:t>where:	n = # different classes in window</a:t>
            </a:r>
          </a:p>
          <a:p>
            <a:pPr marL="0" lvl="2" indent="1206500">
              <a:buSzTx/>
              <a:buNone/>
            </a:pPr>
            <a:r>
              <a:t>		c = # cells in window</a:t>
            </a:r>
          </a:p>
          <a:p>
            <a:r>
              <a:t>e.g., 3 x 3 window:</a:t>
            </a:r>
          </a:p>
          <a:p>
            <a:pPr marL="0" lvl="1" indent="762000">
              <a:buSzTx/>
              <a:buNone/>
            </a:pPr>
            <a:r>
              <a:rPr>
                <a:latin typeface="Times"/>
                <a:ea typeface="Times"/>
                <a:cs typeface="Times"/>
                <a:sym typeface="Times"/>
              </a:rPr>
              <a:t>1 class, F = 0;</a:t>
            </a:r>
          </a:p>
          <a:p>
            <a:pPr marL="0" lvl="1" indent="762000">
              <a:buSzTx/>
              <a:buNone/>
            </a:pPr>
            <a:r>
              <a:rPr>
                <a:latin typeface="Times"/>
                <a:ea typeface="Times"/>
                <a:cs typeface="Times"/>
                <a:sym typeface="Times"/>
              </a:rPr>
              <a:t>9 classes, F = 8/8 = 1.0</a:t>
            </a:r>
          </a:p>
          <a:p>
            <a:r>
              <a:t>Many other fragmentation statistics</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C =  (Ap / Ac)½…"/>
          <p:cNvSpPr txBox="1">
            <a:spLocks noGrp="1"/>
          </p:cNvSpPr>
          <p:nvPr>
            <p:ph type="body" idx="1"/>
          </p:nvPr>
        </p:nvSpPr>
        <p:spPr>
          <a:xfrm>
            <a:off x="495300" y="1491651"/>
            <a:ext cx="12014200" cy="7912100"/>
          </a:xfrm>
          <a:prstGeom prst="rect">
            <a:avLst/>
          </a:prstGeom>
        </p:spPr>
        <p:txBody>
          <a:bodyPr/>
          <a:lstStyle/>
          <a:p>
            <a:pPr marL="0" indent="317500">
              <a:buSzTx/>
              <a:buNone/>
            </a:pPr>
            <a:r>
              <a:rPr dirty="0">
                <a:latin typeface="Times"/>
                <a:ea typeface="Times"/>
                <a:cs typeface="Times"/>
                <a:sym typeface="Times"/>
              </a:rPr>
              <a:t>C =  (</a:t>
            </a:r>
            <a:r>
              <a:rPr dirty="0" err="1">
                <a:latin typeface="Times"/>
                <a:ea typeface="Times"/>
                <a:cs typeface="Times"/>
                <a:sym typeface="Times"/>
              </a:rPr>
              <a:t>Ap</a:t>
            </a:r>
            <a:r>
              <a:rPr dirty="0">
                <a:latin typeface="Times"/>
                <a:ea typeface="Times"/>
                <a:cs typeface="Times"/>
                <a:sym typeface="Times"/>
              </a:rPr>
              <a:t> / Ac)</a:t>
            </a:r>
            <a:r>
              <a:rPr sz="4300" baseline="31999" dirty="0">
                <a:latin typeface="Times"/>
                <a:ea typeface="Times"/>
                <a:cs typeface="Times"/>
                <a:sym typeface="Times"/>
              </a:rPr>
              <a:t>½</a:t>
            </a:r>
            <a:endParaRPr dirty="0">
              <a:latin typeface="Times"/>
              <a:ea typeface="Times"/>
              <a:cs typeface="Times"/>
              <a:sym typeface="Times"/>
            </a:endParaRPr>
          </a:p>
          <a:p>
            <a:pPr marL="0" lvl="1" indent="762000">
              <a:buSzTx/>
              <a:buNone/>
            </a:pPr>
            <a:r>
              <a:rPr dirty="0" err="1">
                <a:latin typeface="Times"/>
                <a:ea typeface="Times"/>
                <a:cs typeface="Times"/>
                <a:sym typeface="Times"/>
              </a:rPr>
              <a:t>Ap</a:t>
            </a:r>
            <a:r>
              <a:rPr dirty="0">
                <a:latin typeface="Times"/>
                <a:ea typeface="Times"/>
                <a:cs typeface="Times"/>
                <a:sym typeface="Times"/>
              </a:rPr>
              <a:t>  = area of polygon</a:t>
            </a:r>
          </a:p>
          <a:p>
            <a:pPr marL="0" lvl="1" indent="762000">
              <a:buSzTx/>
              <a:buNone/>
            </a:pPr>
            <a:r>
              <a:rPr dirty="0">
                <a:latin typeface="Times"/>
                <a:ea typeface="Times"/>
                <a:cs typeface="Times"/>
                <a:sym typeface="Times"/>
              </a:rPr>
              <a:t>Ac  = area of circle with same perimeter as the polygon	</a:t>
            </a:r>
          </a:p>
          <a:p>
            <a:pPr marL="0" lvl="1" indent="762000">
              <a:buSzTx/>
              <a:buNone/>
            </a:pPr>
            <a:endParaRPr dirty="0">
              <a:latin typeface="Times"/>
              <a:ea typeface="Times"/>
              <a:cs typeface="Times"/>
              <a:sym typeface="Times"/>
            </a:endParaRPr>
          </a:p>
          <a:p>
            <a:pPr marL="0" lvl="1" indent="762000">
              <a:buSzTx/>
              <a:buNone/>
            </a:pPr>
            <a:r>
              <a:rPr dirty="0">
                <a:latin typeface="Times"/>
                <a:ea typeface="Times"/>
                <a:cs typeface="Times"/>
                <a:sym typeface="Times"/>
              </a:rPr>
              <a:t>∴	C = 1.0 for circle (most compact);</a:t>
            </a:r>
          </a:p>
          <a:p>
            <a:pPr marL="0" lvl="1" indent="762000">
              <a:buSzTx/>
              <a:buNone/>
            </a:pPr>
            <a:r>
              <a:rPr dirty="0">
                <a:latin typeface="Times"/>
                <a:ea typeface="Times"/>
                <a:cs typeface="Times"/>
                <a:sym typeface="Times"/>
              </a:rPr>
              <a:t>	C &lt; 1.0 as perimeter and jaggedness increase</a:t>
            </a:r>
          </a:p>
          <a:p>
            <a:pPr lvl="1"/>
            <a:endParaRPr dirty="0">
              <a:latin typeface="Times"/>
              <a:ea typeface="Times"/>
              <a:cs typeface="Times"/>
              <a:sym typeface="Times"/>
            </a:endParaRPr>
          </a:p>
          <a:p>
            <a:pPr lvl="1"/>
            <a:r>
              <a:rPr dirty="0">
                <a:latin typeface="Times"/>
                <a:ea typeface="Times"/>
                <a:cs typeface="Times"/>
                <a:sym typeface="Times"/>
              </a:rPr>
              <a:t>Or:	  C = P / 3.54 A0.5</a:t>
            </a:r>
          </a:p>
        </p:txBody>
      </p:sp>
      <p:sp>
        <p:nvSpPr>
          <p:cNvPr id="583" name="C-ratio"/>
          <p:cNvSpPr txBox="1">
            <a:spLocks noGrp="1"/>
          </p:cNvSpPr>
          <p:nvPr>
            <p:ph type="title"/>
          </p:nvPr>
        </p:nvSpPr>
        <p:spPr>
          <a:xfrm>
            <a:off x="1485900" y="-349849"/>
            <a:ext cx="10464800" cy="2438400"/>
          </a:xfrm>
          <a:prstGeom prst="rect">
            <a:avLst/>
          </a:prstGeom>
        </p:spPr>
        <p:txBody>
          <a:bodyPr/>
          <a:lstStyle/>
          <a:p>
            <a:r>
              <a:t>C-ratio</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Examples of spatial pattern analysis: GLEL research questions in eastern Ontario"/>
          <p:cNvSpPr txBox="1">
            <a:spLocks noGrp="1"/>
          </p:cNvSpPr>
          <p:nvPr>
            <p:ph type="title"/>
          </p:nvPr>
        </p:nvSpPr>
        <p:spPr>
          <a:xfrm>
            <a:off x="684841" y="228119"/>
            <a:ext cx="11635117" cy="6164053"/>
          </a:xfrm>
          <a:prstGeom prst="rect">
            <a:avLst/>
          </a:prstGeom>
        </p:spPr>
        <p:txBody>
          <a:bodyPr/>
          <a:lstStyle/>
          <a:p>
            <a:r>
              <a:rPr dirty="0">
                <a:solidFill>
                  <a:schemeClr val="tx1"/>
                </a:solidFill>
              </a:rPr>
              <a:t>Examples of spatial pattern analysis: GLEL research questions in eastern Ontario</a:t>
            </a:r>
          </a:p>
        </p:txBody>
      </p:sp>
      <p:pic>
        <p:nvPicPr>
          <p:cNvPr id="588" name="droppedImage.png" descr="droppedImage.png"/>
          <p:cNvPicPr>
            <a:picLocks noChangeAspect="1"/>
          </p:cNvPicPr>
          <p:nvPr/>
        </p:nvPicPr>
        <p:blipFill>
          <a:blip r:embed="rId2">
            <a:extLst/>
          </a:blip>
          <a:stretch>
            <a:fillRect/>
          </a:stretch>
        </p:blipFill>
        <p:spPr>
          <a:xfrm>
            <a:off x="3943350" y="6644667"/>
            <a:ext cx="5118100" cy="297393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Road ecology"/>
          <p:cNvSpPr txBox="1">
            <a:spLocks noGrp="1"/>
          </p:cNvSpPr>
          <p:nvPr>
            <p:ph type="title"/>
          </p:nvPr>
        </p:nvSpPr>
        <p:spPr>
          <a:prstGeom prst="rect">
            <a:avLst/>
          </a:prstGeom>
        </p:spPr>
        <p:txBody>
          <a:bodyPr/>
          <a:lstStyle/>
          <a:p>
            <a:r>
              <a:t>Road ecology</a:t>
            </a:r>
          </a:p>
        </p:txBody>
      </p:sp>
      <p:sp>
        <p:nvSpPr>
          <p:cNvPr id="591" name="roads follow humans follow roads…"/>
          <p:cNvSpPr txBox="1">
            <a:spLocks noGrp="1"/>
          </p:cNvSpPr>
          <p:nvPr>
            <p:ph type="body" idx="1"/>
          </p:nvPr>
        </p:nvSpPr>
        <p:spPr>
          <a:xfrm>
            <a:off x="774700" y="2425700"/>
            <a:ext cx="11455400" cy="6388100"/>
          </a:xfrm>
          <a:prstGeom prst="rect">
            <a:avLst/>
          </a:prstGeom>
        </p:spPr>
        <p:txBody>
          <a:bodyPr/>
          <a:lstStyle/>
          <a:p>
            <a:r>
              <a:t>roads follow humans follow roads</a:t>
            </a:r>
          </a:p>
          <a:p>
            <a:r>
              <a:t>focus on impacts of roads on biodiversity (+/-)</a:t>
            </a:r>
          </a:p>
          <a:p>
            <a:r>
              <a:t>kill rates can exceed natural death from predation and disease (Forman et al., 2003) </a:t>
            </a:r>
          </a:p>
          <a:p>
            <a:r>
              <a:t>road kill can adversely affect viability of local populations (Ramp et al. 2005)</a:t>
            </a: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Current and probable past wildlife fatality hotspots…"/>
          <p:cNvSpPr txBox="1">
            <a:spLocks noGrp="1"/>
          </p:cNvSpPr>
          <p:nvPr>
            <p:ph type="title"/>
          </p:nvPr>
        </p:nvSpPr>
        <p:spPr>
          <a:xfrm>
            <a:off x="419100" y="1308100"/>
            <a:ext cx="12166600" cy="3962400"/>
          </a:xfrm>
          <a:prstGeom prst="rect">
            <a:avLst/>
          </a:prstGeom>
        </p:spPr>
        <p:txBody>
          <a:bodyPr/>
          <a:lstStyle/>
          <a:p>
            <a:pPr>
              <a:defRPr sz="6000"/>
            </a:pPr>
            <a:r>
              <a:t>Current and probable past wildlife fatality hotspots</a:t>
            </a:r>
          </a:p>
          <a:p>
            <a:pPr>
              <a:defRPr sz="6000"/>
            </a:pPr>
            <a:r>
              <a:t>on the Thousand Islands Parkway, Ontario, Canada</a:t>
            </a:r>
          </a:p>
        </p:txBody>
      </p:sp>
      <p:sp>
        <p:nvSpPr>
          <p:cNvPr id="596" name="E. Eberhardt, S. Mitchell, and L. Fahrig"/>
          <p:cNvSpPr txBox="1">
            <a:spLocks noGrp="1"/>
          </p:cNvSpPr>
          <p:nvPr>
            <p:ph type="body" sz="quarter" idx="1"/>
          </p:nvPr>
        </p:nvSpPr>
        <p:spPr>
          <a:xfrm>
            <a:off x="1270000" y="5981700"/>
            <a:ext cx="10464800" cy="1701800"/>
          </a:xfrm>
          <a:prstGeom prst="rect">
            <a:avLst/>
          </a:prstGeom>
        </p:spPr>
        <p:txBody>
          <a:bodyPr/>
          <a:lstStyle/>
          <a:p>
            <a:r>
              <a:rPr b="1"/>
              <a:t>E. Eberhardt</a:t>
            </a:r>
            <a:r>
              <a:t>, </a:t>
            </a:r>
            <a:r>
              <a:rPr i="1"/>
              <a:t>S. Mitchell</a:t>
            </a:r>
            <a:r>
              <a:t>, and L. Fahrig</a:t>
            </a: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 name="image1.jpg" descr="image1.jpg"/>
          <p:cNvPicPr>
            <a:picLocks noChangeAspect="1"/>
          </p:cNvPicPr>
          <p:nvPr/>
        </p:nvPicPr>
        <p:blipFill>
          <a:blip r:embed="rId3">
            <a:alphaModFix amt="63000"/>
            <a:extLst/>
          </a:blip>
          <a:stretch>
            <a:fillRect/>
          </a:stretch>
        </p:blipFill>
        <p:spPr>
          <a:xfrm>
            <a:off x="-279400" y="-12224"/>
            <a:ext cx="13559712" cy="9779001"/>
          </a:xfrm>
          <a:prstGeom prst="rect">
            <a:avLst/>
          </a:prstGeom>
          <a:ln w="12700">
            <a:miter lim="400000"/>
          </a:ln>
        </p:spPr>
      </p:pic>
      <p:sp>
        <p:nvSpPr>
          <p:cNvPr id="601" name="Objectives"/>
          <p:cNvSpPr txBox="1">
            <a:spLocks noGrp="1"/>
          </p:cNvSpPr>
          <p:nvPr>
            <p:ph type="title"/>
          </p:nvPr>
        </p:nvSpPr>
        <p:spPr>
          <a:prstGeom prst="rect">
            <a:avLst/>
          </a:prstGeom>
        </p:spPr>
        <p:txBody>
          <a:bodyPr/>
          <a:lstStyle/>
          <a:p>
            <a:r>
              <a:t>Objectives</a:t>
            </a:r>
          </a:p>
        </p:txBody>
      </p:sp>
      <p:sp>
        <p:nvSpPr>
          <p:cNvPr id="602" name="overall, improve Park’s ability to enhance and protect environmental integrity…"/>
          <p:cNvSpPr txBox="1">
            <a:spLocks noGrp="1"/>
          </p:cNvSpPr>
          <p:nvPr>
            <p:ph type="body" idx="1"/>
          </p:nvPr>
        </p:nvSpPr>
        <p:spPr>
          <a:xfrm>
            <a:off x="1270000" y="2527300"/>
            <a:ext cx="10464800" cy="6184900"/>
          </a:xfrm>
          <a:prstGeom prst="rect">
            <a:avLst/>
          </a:prstGeom>
        </p:spPr>
        <p:txBody>
          <a:bodyPr/>
          <a:lstStyle/>
          <a:p>
            <a:r>
              <a:t>overall, improve Park’s ability to enhance and protect environmental integrity</a:t>
            </a:r>
          </a:p>
          <a:p>
            <a:pPr lvl="1"/>
            <a:r>
              <a:t>identify current wildlife mortality hotspots on Thousand Islands Parkway </a:t>
            </a:r>
          </a:p>
          <a:p>
            <a:pPr lvl="1"/>
            <a:r>
              <a:t>test for effects of traffic volume</a:t>
            </a:r>
          </a:p>
          <a:p>
            <a:pPr lvl="1"/>
            <a:r>
              <a:t>relate road kill abundance to hypothesized landscape predictor variables</a:t>
            </a: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Study Area : Frontenac Axis - AtoA"/>
          <p:cNvSpPr txBox="1">
            <a:spLocks noGrp="1"/>
          </p:cNvSpPr>
          <p:nvPr>
            <p:ph type="title"/>
          </p:nvPr>
        </p:nvSpPr>
        <p:spPr>
          <a:prstGeom prst="rect">
            <a:avLst/>
          </a:prstGeom>
        </p:spPr>
        <p:txBody>
          <a:bodyPr/>
          <a:lstStyle/>
          <a:p>
            <a:r>
              <a:t>Study Area : Frontenac Axis - AtoA</a:t>
            </a:r>
          </a:p>
        </p:txBody>
      </p:sp>
      <p:pic>
        <p:nvPicPr>
          <p:cNvPr id="607" name="image6.jpg" descr="image6.jpg"/>
          <p:cNvPicPr>
            <a:picLocks/>
          </p:cNvPicPr>
          <p:nvPr/>
        </p:nvPicPr>
        <p:blipFill>
          <a:blip r:embed="rId2">
            <a:extLst/>
          </a:blip>
          <a:stretch>
            <a:fillRect/>
          </a:stretch>
        </p:blipFill>
        <p:spPr>
          <a:xfrm>
            <a:off x="2057400" y="2390583"/>
            <a:ext cx="8931769" cy="736301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Tools"/>
          <p:cNvSpPr txBox="1">
            <a:spLocks noGrp="1"/>
          </p:cNvSpPr>
          <p:nvPr>
            <p:ph type="title"/>
          </p:nvPr>
        </p:nvSpPr>
        <p:spPr>
          <a:prstGeom prst="rect">
            <a:avLst/>
          </a:prstGeom>
        </p:spPr>
        <p:txBody>
          <a:bodyPr/>
          <a:lstStyle/>
          <a:p>
            <a:r>
              <a:t>Tools</a:t>
            </a:r>
          </a:p>
        </p:txBody>
      </p:sp>
      <p:pic>
        <p:nvPicPr>
          <p:cNvPr id="610" name="image9.png" descr="image9.png"/>
          <p:cNvPicPr>
            <a:picLocks noChangeAspect="1"/>
          </p:cNvPicPr>
          <p:nvPr/>
        </p:nvPicPr>
        <p:blipFill>
          <a:blip r:embed="rId2">
            <a:extLst/>
          </a:blip>
          <a:stretch>
            <a:fillRect/>
          </a:stretch>
        </p:blipFill>
        <p:spPr>
          <a:xfrm>
            <a:off x="10896600" y="5554133"/>
            <a:ext cx="4229100" cy="4201991"/>
          </a:xfrm>
          <a:prstGeom prst="rect">
            <a:avLst/>
          </a:prstGeom>
          <a:ln w="12700">
            <a:miter lim="400000"/>
          </a:ln>
        </p:spPr>
      </p:pic>
      <p:pic>
        <p:nvPicPr>
          <p:cNvPr id="611" name="image10.png" descr="image10.png"/>
          <p:cNvPicPr>
            <a:picLocks noChangeAspect="1"/>
          </p:cNvPicPr>
          <p:nvPr/>
        </p:nvPicPr>
        <p:blipFill>
          <a:blip r:embed="rId3">
            <a:extLst/>
          </a:blip>
          <a:stretch>
            <a:fillRect/>
          </a:stretch>
        </p:blipFill>
        <p:spPr>
          <a:xfrm>
            <a:off x="7797800" y="863600"/>
            <a:ext cx="4673601" cy="3996267"/>
          </a:xfrm>
          <a:prstGeom prst="rect">
            <a:avLst/>
          </a:prstGeom>
          <a:ln w="12700">
            <a:miter lim="400000"/>
          </a:ln>
        </p:spPr>
      </p:pic>
      <p:pic>
        <p:nvPicPr>
          <p:cNvPr id="612" name="image11.png" descr="image11.png"/>
          <p:cNvPicPr>
            <a:picLocks noChangeAspect="1"/>
          </p:cNvPicPr>
          <p:nvPr/>
        </p:nvPicPr>
        <p:blipFill>
          <a:blip r:embed="rId4">
            <a:extLst/>
          </a:blip>
          <a:stretch>
            <a:fillRect/>
          </a:stretch>
        </p:blipFill>
        <p:spPr>
          <a:xfrm>
            <a:off x="0" y="2603500"/>
            <a:ext cx="5147734" cy="6028267"/>
          </a:xfrm>
          <a:prstGeom prst="rect">
            <a:avLst/>
          </a:prstGeom>
          <a:ln w="12700">
            <a:miter lim="400000"/>
          </a:ln>
        </p:spPr>
      </p:pic>
      <p:pic>
        <p:nvPicPr>
          <p:cNvPr id="613" name="image12.png" descr="image12.png"/>
          <p:cNvPicPr>
            <a:picLocks noChangeAspect="1"/>
          </p:cNvPicPr>
          <p:nvPr/>
        </p:nvPicPr>
        <p:blipFill>
          <a:blip r:embed="rId5">
            <a:extLst/>
          </a:blip>
          <a:stretch>
            <a:fillRect/>
          </a:stretch>
        </p:blipFill>
        <p:spPr>
          <a:xfrm>
            <a:off x="2489200" y="7396480"/>
            <a:ext cx="8019629" cy="2357121"/>
          </a:xfrm>
          <a:prstGeom prst="rect">
            <a:avLst/>
          </a:prstGeom>
          <a:ln w="12700">
            <a:miter lim="400000"/>
          </a:ln>
        </p:spPr>
      </p:pic>
      <p:pic>
        <p:nvPicPr>
          <p:cNvPr id="614" name="image13.png" descr="image13.png"/>
          <p:cNvPicPr>
            <a:picLocks noChangeAspect="1"/>
          </p:cNvPicPr>
          <p:nvPr/>
        </p:nvPicPr>
        <p:blipFill>
          <a:blip r:embed="rId6">
            <a:extLst/>
          </a:blip>
          <a:stretch>
            <a:fillRect/>
          </a:stretch>
        </p:blipFill>
        <p:spPr>
          <a:xfrm>
            <a:off x="1625600" y="0"/>
            <a:ext cx="3440854" cy="518837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Is this random?…"/>
          <p:cNvSpPr txBox="1">
            <a:spLocks noGrp="1"/>
          </p:cNvSpPr>
          <p:nvPr>
            <p:ph type="body" idx="1"/>
          </p:nvPr>
        </p:nvSpPr>
        <p:spPr>
          <a:prstGeom prst="rect">
            <a:avLst/>
          </a:prstGeom>
        </p:spPr>
        <p:txBody>
          <a:bodyPr/>
          <a:lstStyle/>
          <a:p>
            <a:r>
              <a:t>Is this random?</a:t>
            </a:r>
          </a:p>
          <a:p>
            <a:r>
              <a:t>hypothesis testing</a:t>
            </a:r>
          </a:p>
        </p:txBody>
      </p:sp>
      <p:pic>
        <p:nvPicPr>
          <p:cNvPr id="496" name="image.pdf" descr="image.pdf"/>
          <p:cNvPicPr>
            <a:picLocks/>
          </p:cNvPicPr>
          <p:nvPr/>
        </p:nvPicPr>
        <p:blipFill>
          <a:blip r:embed="rId2">
            <a:extLst/>
          </a:blip>
          <a:stretch>
            <a:fillRect/>
          </a:stretch>
        </p:blipFill>
        <p:spPr>
          <a:xfrm>
            <a:off x="7696200" y="3873500"/>
            <a:ext cx="3505200" cy="3505200"/>
          </a:xfrm>
          <a:prstGeom prst="rect">
            <a:avLst/>
          </a:prstGeom>
          <a:ln w="12700">
            <a:miter lim="400000"/>
          </a:ln>
        </p:spPr>
      </p:pic>
      <p:sp>
        <p:nvSpPr>
          <p:cNvPr id="497" name="How surprised are we?"/>
          <p:cNvSpPr txBox="1">
            <a:spLocks noGrp="1"/>
          </p:cNvSpPr>
          <p:nvPr>
            <p:ph type="title"/>
          </p:nvPr>
        </p:nvSpPr>
        <p:spPr>
          <a:prstGeom prst="rect">
            <a:avLst/>
          </a:prstGeom>
        </p:spPr>
        <p:txBody>
          <a:bodyPr/>
          <a:lstStyle/>
          <a:p>
            <a:r>
              <a:t>How surprised are we?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type="lt">
                                    <p:tmAbs val="0"/>
                                  </p:iterate>
                                  <p:childTnLst>
                                    <p:set>
                                      <p:cBhvr>
                                        <p:cTn id="6" fill="hold"/>
                                        <p:tgtEl>
                                          <p:spTgt spid="495">
                                            <p:bg/>
                                          </p:spTgt>
                                        </p:tgtEl>
                                        <p:attrNameLst>
                                          <p:attrName>style.visibility</p:attrName>
                                        </p:attrNameLst>
                                      </p:cBhvr>
                                      <p:to>
                                        <p:strVal val="visible"/>
                                      </p:to>
                                    </p:set>
                                    <p:anim calcmode="lin" valueType="num">
                                      <p:cBhvr>
                                        <p:cTn id="7" dur="1000" fill="hold"/>
                                        <p:tgtEl>
                                          <p:spTgt spid="495">
                                            <p:bg/>
                                          </p:spTgt>
                                        </p:tgtEl>
                                        <p:attrNameLst>
                                          <p:attrName>ppt_w</p:attrName>
                                        </p:attrNameLst>
                                      </p:cBhvr>
                                      <p:tavLst>
                                        <p:tav tm="0">
                                          <p:val>
                                            <p:fltVal val="0"/>
                                          </p:val>
                                        </p:tav>
                                        <p:tav tm="100000">
                                          <p:val>
                                            <p:strVal val="#ppt_w"/>
                                          </p:val>
                                        </p:tav>
                                      </p:tavLst>
                                    </p:anim>
                                    <p:anim calcmode="lin" valueType="num">
                                      <p:cBhvr>
                                        <p:cTn id="8" dur="1000" fill="hold"/>
                                        <p:tgtEl>
                                          <p:spTgt spid="49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type="lt">
                                    <p:tmAbs val="0"/>
                                  </p:iterate>
                                  <p:childTnLst>
                                    <p:set>
                                      <p:cBhvr>
                                        <p:cTn id="10" fill="hold"/>
                                        <p:tgtEl>
                                          <p:spTgt spid="495">
                                            <p:txEl>
                                              <p:pRg st="0" end="0"/>
                                            </p:txEl>
                                          </p:spTgt>
                                        </p:tgtEl>
                                        <p:attrNameLst>
                                          <p:attrName>style.visibility</p:attrName>
                                        </p:attrNameLst>
                                      </p:cBhvr>
                                      <p:to>
                                        <p:strVal val="visible"/>
                                      </p:to>
                                    </p:set>
                                    <p:anim calcmode="lin" valueType="num">
                                      <p:cBhvr>
                                        <p:cTn id="11" dur="1000" fill="hold"/>
                                        <p:tgtEl>
                                          <p:spTgt spid="495">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4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type="lt">
                                    <p:tmAbs val="0"/>
                                  </p:iterate>
                                  <p:childTnLst>
                                    <p:set>
                                      <p:cBhvr>
                                        <p:cTn id="16" fill="hold"/>
                                        <p:tgtEl>
                                          <p:spTgt spid="495">
                                            <p:txEl>
                                              <p:pRg st="1" end="1"/>
                                            </p:txEl>
                                          </p:spTgt>
                                        </p:tgtEl>
                                        <p:attrNameLst>
                                          <p:attrName>style.visibility</p:attrName>
                                        </p:attrNameLst>
                                      </p:cBhvr>
                                      <p:to>
                                        <p:strVal val="visible"/>
                                      </p:to>
                                    </p:set>
                                    <p:anim calcmode="lin" valueType="num">
                                      <p:cBhvr>
                                        <p:cTn id="17" dur="1000" fill="hold"/>
                                        <p:tgtEl>
                                          <p:spTgt spid="495">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495">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 grpId="1" build="p" bldLvl="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 name="droppedImage.pdf" descr="droppedImage.pdf"/>
          <p:cNvPicPr>
            <a:picLocks noChangeAspect="1"/>
          </p:cNvPicPr>
          <p:nvPr/>
        </p:nvPicPr>
        <p:blipFill>
          <a:blip r:embed="rId3">
            <a:extLst/>
          </a:blip>
          <a:stretch>
            <a:fillRect/>
          </a:stretch>
        </p:blipFill>
        <p:spPr>
          <a:xfrm>
            <a:off x="1028700" y="749300"/>
            <a:ext cx="10934700" cy="8255000"/>
          </a:xfrm>
          <a:prstGeom prst="rect">
            <a:avLst/>
          </a:prstGeom>
          <a:ln w="12700">
            <a:miter lim="400000"/>
          </a:ln>
        </p:spPr>
      </p:pic>
      <p:grpSp>
        <p:nvGrpSpPr>
          <p:cNvPr id="619" name="Group"/>
          <p:cNvGrpSpPr/>
          <p:nvPr/>
        </p:nvGrpSpPr>
        <p:grpSpPr>
          <a:xfrm>
            <a:off x="2793665" y="6985000"/>
            <a:ext cx="2581015" cy="2641600"/>
            <a:chOff x="0" y="0"/>
            <a:chExt cx="2581014" cy="2641600"/>
          </a:xfrm>
        </p:grpSpPr>
        <p:sp>
          <p:nvSpPr>
            <p:cNvPr id="617" name="Line"/>
            <p:cNvSpPr/>
            <p:nvPr/>
          </p:nvSpPr>
          <p:spPr>
            <a:xfrm flipH="1">
              <a:off x="248901" y="0"/>
              <a:ext cx="132434" cy="2020998"/>
            </a:xfrm>
            <a:prstGeom prst="line">
              <a:avLst/>
            </a:prstGeom>
            <a:noFill/>
            <a:ln w="38100" cap="flat">
              <a:solidFill>
                <a:srgbClr val="0096FF"/>
              </a:solidFill>
              <a:prstDash val="solid"/>
              <a:miter lim="400000"/>
              <a:headEnd type="triangle" w="med" len="med"/>
            </a:ln>
            <a:effectLst/>
          </p:spPr>
          <p:txBody>
            <a:bodyPr wrap="square" lIns="50800" tIns="50800" rIns="50800" bIns="50800" numCol="1" anchor="ctr">
              <a:noAutofit/>
            </a:bodyPr>
            <a:lstStyle/>
            <a:p>
              <a:endParaRPr/>
            </a:p>
          </p:txBody>
        </p:sp>
        <p:sp>
          <p:nvSpPr>
            <p:cNvPr id="618" name="Gananoque"/>
            <p:cNvSpPr txBox="1"/>
            <p:nvPr/>
          </p:nvSpPr>
          <p:spPr>
            <a:xfrm>
              <a:off x="0" y="1917700"/>
              <a:ext cx="2581015" cy="7239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584200">
                <a:defRPr sz="4200">
                  <a:latin typeface="+mn-lt"/>
                  <a:ea typeface="+mn-ea"/>
                  <a:cs typeface="+mn-cs"/>
                  <a:sym typeface="Gill Sans"/>
                </a:defRPr>
              </a:lvl1pPr>
            </a:lstStyle>
            <a:p>
              <a:r>
                <a:t>Gananoque</a:t>
              </a:r>
            </a:p>
          </p:txBody>
        </p:sp>
      </p:grpSp>
      <p:grpSp>
        <p:nvGrpSpPr>
          <p:cNvPr id="622" name="Group"/>
          <p:cNvGrpSpPr/>
          <p:nvPr/>
        </p:nvGrpSpPr>
        <p:grpSpPr>
          <a:xfrm>
            <a:off x="1518009" y="3263900"/>
            <a:ext cx="2668527" cy="2699531"/>
            <a:chOff x="0" y="0"/>
            <a:chExt cx="2668525" cy="2699530"/>
          </a:xfrm>
        </p:grpSpPr>
        <p:sp>
          <p:nvSpPr>
            <p:cNvPr id="620" name="Line"/>
            <p:cNvSpPr/>
            <p:nvPr/>
          </p:nvSpPr>
          <p:spPr>
            <a:xfrm flipH="1" flipV="1">
              <a:off x="1350696" y="734902"/>
              <a:ext cx="1025780" cy="1964629"/>
            </a:xfrm>
            <a:prstGeom prst="line">
              <a:avLst/>
            </a:prstGeom>
            <a:noFill/>
            <a:ln w="38100" cap="flat">
              <a:solidFill>
                <a:srgbClr val="0096FF"/>
              </a:solidFill>
              <a:prstDash val="solid"/>
              <a:miter lim="400000"/>
              <a:headEnd type="triangle" w="med" len="med"/>
            </a:ln>
            <a:effectLst/>
          </p:spPr>
          <p:txBody>
            <a:bodyPr wrap="square" lIns="50800" tIns="50800" rIns="50800" bIns="50800" numCol="1" anchor="ctr">
              <a:noAutofit/>
            </a:bodyPr>
            <a:lstStyle/>
            <a:p>
              <a:endParaRPr/>
            </a:p>
          </p:txBody>
        </p:sp>
        <p:sp>
          <p:nvSpPr>
            <p:cNvPr id="621" name="Golf course"/>
            <p:cNvSpPr txBox="1"/>
            <p:nvPr/>
          </p:nvSpPr>
          <p:spPr>
            <a:xfrm>
              <a:off x="0" y="0"/>
              <a:ext cx="2668526" cy="7239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584200">
                <a:defRPr sz="4200">
                  <a:latin typeface="+mn-lt"/>
                  <a:ea typeface="+mn-ea"/>
                  <a:cs typeface="+mn-cs"/>
                  <a:sym typeface="Gill Sans"/>
                </a:defRPr>
              </a:lvl1pPr>
            </a:lstStyle>
            <a:p>
              <a:r>
                <a:t>Golf course</a:t>
              </a:r>
            </a:p>
          </p:txBody>
        </p:sp>
      </p:grpSp>
      <p:grpSp>
        <p:nvGrpSpPr>
          <p:cNvPr id="625" name="Group"/>
          <p:cNvGrpSpPr/>
          <p:nvPr/>
        </p:nvGrpSpPr>
        <p:grpSpPr>
          <a:xfrm>
            <a:off x="7476021" y="6241608"/>
            <a:ext cx="4394777" cy="1410142"/>
            <a:chOff x="0" y="0"/>
            <a:chExt cx="4394776" cy="1410141"/>
          </a:xfrm>
        </p:grpSpPr>
        <p:sp>
          <p:nvSpPr>
            <p:cNvPr id="623" name="Line"/>
            <p:cNvSpPr/>
            <p:nvPr/>
          </p:nvSpPr>
          <p:spPr>
            <a:xfrm>
              <a:off x="0" y="0"/>
              <a:ext cx="2625301" cy="452039"/>
            </a:xfrm>
            <a:prstGeom prst="line">
              <a:avLst/>
            </a:prstGeom>
            <a:noFill/>
            <a:ln w="38100" cap="flat">
              <a:solidFill>
                <a:srgbClr val="0096FF"/>
              </a:solidFill>
              <a:prstDash val="solid"/>
              <a:miter lim="400000"/>
              <a:headEnd type="triangle" w="med" len="med"/>
            </a:ln>
            <a:effectLst/>
          </p:spPr>
          <p:txBody>
            <a:bodyPr wrap="square" lIns="50800" tIns="50800" rIns="50800" bIns="50800" numCol="1" anchor="ctr">
              <a:noAutofit/>
            </a:bodyPr>
            <a:lstStyle/>
            <a:p>
              <a:endParaRPr/>
            </a:p>
          </p:txBody>
        </p:sp>
        <p:sp>
          <p:nvSpPr>
            <p:cNvPr id="624" name="Hill Is./…"/>
            <p:cNvSpPr txBox="1"/>
            <p:nvPr/>
          </p:nvSpPr>
          <p:spPr>
            <a:xfrm>
              <a:off x="2639125" y="63941"/>
              <a:ext cx="1755652" cy="1346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lgn="ctr" defTabSz="584200">
                <a:defRPr sz="4200">
                  <a:latin typeface="+mn-lt"/>
                  <a:ea typeface="+mn-ea"/>
                  <a:cs typeface="+mn-cs"/>
                  <a:sym typeface="Gill Sans"/>
                </a:defRPr>
              </a:pPr>
              <a:r>
                <a:t>Hill Is./</a:t>
              </a:r>
            </a:p>
            <a:p>
              <a:pPr algn="ctr" defTabSz="584200">
                <a:defRPr sz="4200">
                  <a:latin typeface="+mn-lt"/>
                  <a:ea typeface="+mn-ea"/>
                  <a:cs typeface="+mn-cs"/>
                  <a:sym typeface="Gill Sans"/>
                </a:defRPr>
              </a:pPr>
              <a:r>
                <a:t>Bridge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22"/>
                                        </p:tgtEl>
                                        <p:attrNameLst>
                                          <p:attrName>style.visibility</p:attrName>
                                        </p:attrNameLst>
                                      </p:cBhvr>
                                      <p:to>
                                        <p:strVal val="visible"/>
                                      </p:to>
                                    </p:set>
                                    <p:animEffect transition="in" filter="dissolve">
                                      <p:cBhvr>
                                        <p:cTn id="7" dur="1000"/>
                                        <p:tgtEl>
                                          <p:spTgt spid="622"/>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619"/>
                                        </p:tgtEl>
                                        <p:attrNameLst>
                                          <p:attrName>style.visibility</p:attrName>
                                        </p:attrNameLst>
                                      </p:cBhvr>
                                      <p:to>
                                        <p:strVal val="visible"/>
                                      </p:to>
                                    </p:set>
                                    <p:animEffect transition="in" filter="dissolve">
                                      <p:cBhvr>
                                        <p:cTn id="11" dur="1000"/>
                                        <p:tgtEl>
                                          <p:spTgt spid="619"/>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625"/>
                                        </p:tgtEl>
                                        <p:attrNameLst>
                                          <p:attrName>style.visibility</p:attrName>
                                        </p:attrNameLst>
                                      </p:cBhvr>
                                      <p:to>
                                        <p:strVal val="visible"/>
                                      </p:to>
                                    </p:set>
                                    <p:animEffect transition="in" filter="dissolve">
                                      <p:cBhvr>
                                        <p:cTn id="15" dur="1000"/>
                                        <p:tgtEl>
                                          <p:spTgt spid="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2" animBg="1" advAuto="0"/>
      <p:bldP spid="622" grpId="1" animBg="1" advAuto="0"/>
      <p:bldP spid="625" grpId="3"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 name="droppedImage.png" descr="droppedImage.png"/>
          <p:cNvPicPr>
            <a:picLocks noChangeAspect="1"/>
          </p:cNvPicPr>
          <p:nvPr/>
        </p:nvPicPr>
        <p:blipFill>
          <a:blip r:embed="rId2">
            <a:extLst/>
          </a:blip>
          <a:stretch>
            <a:fillRect/>
          </a:stretch>
        </p:blipFill>
        <p:spPr>
          <a:xfrm>
            <a:off x="444500" y="787400"/>
            <a:ext cx="12115800" cy="8166100"/>
          </a:xfrm>
          <a:prstGeom prst="rect">
            <a:avLst/>
          </a:prstGeom>
          <a:ln w="12700">
            <a:miter lim="400000"/>
          </a:ln>
        </p:spPr>
      </p:pic>
      <p:sp>
        <p:nvSpPr>
          <p:cNvPr id="630" name="Frogs"/>
          <p:cNvSpPr txBox="1"/>
          <p:nvPr/>
        </p:nvSpPr>
        <p:spPr>
          <a:xfrm>
            <a:off x="5852318" y="63500"/>
            <a:ext cx="1289709" cy="7239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defRPr sz="4200">
                <a:latin typeface="+mn-lt"/>
                <a:ea typeface="+mn-ea"/>
                <a:cs typeface="+mn-cs"/>
                <a:sym typeface="Gill Sans"/>
              </a:defRPr>
            </a:lvl1pPr>
          </a:lstStyle>
          <a:p>
            <a:r>
              <a:t>Frogs</a:t>
            </a: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 name="droppedImage.png" descr="droppedImage.png"/>
          <p:cNvPicPr>
            <a:picLocks noChangeAspect="1"/>
          </p:cNvPicPr>
          <p:nvPr/>
        </p:nvPicPr>
        <p:blipFill>
          <a:blip r:embed="rId3">
            <a:extLst/>
          </a:blip>
          <a:stretch>
            <a:fillRect/>
          </a:stretch>
        </p:blipFill>
        <p:spPr>
          <a:xfrm>
            <a:off x="1263381" y="2692400"/>
            <a:ext cx="10484119" cy="7073900"/>
          </a:xfrm>
          <a:prstGeom prst="rect">
            <a:avLst/>
          </a:prstGeom>
          <a:ln w="12700">
            <a:miter lim="400000"/>
          </a:ln>
        </p:spPr>
      </p:pic>
      <p:sp>
        <p:nvSpPr>
          <p:cNvPr id="633" name="Roving Window Analysis"/>
          <p:cNvSpPr txBox="1">
            <a:spLocks noGrp="1"/>
          </p:cNvSpPr>
          <p:nvPr>
            <p:ph type="title"/>
          </p:nvPr>
        </p:nvSpPr>
        <p:spPr>
          <a:xfrm>
            <a:off x="800100" y="254000"/>
            <a:ext cx="11404600" cy="2438400"/>
          </a:xfrm>
          <a:prstGeom prst="rect">
            <a:avLst/>
          </a:prstGeom>
        </p:spPr>
        <p:txBody>
          <a:bodyPr/>
          <a:lstStyle/>
          <a:p>
            <a:r>
              <a:t>Roving Window Analysis</a:t>
            </a: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0446" y="843243"/>
            <a:ext cx="10609202" cy="7899540"/>
          </a:xfrm>
          <a:prstGeom prst="rect">
            <a:avLst/>
          </a:prstGeom>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9" name="droppedImage.pdf" descr="droppedImage.pdf"/>
          <p:cNvPicPr>
            <a:picLocks noChangeAspect="1"/>
          </p:cNvPicPr>
          <p:nvPr/>
        </p:nvPicPr>
        <p:blipFill>
          <a:blip r:embed="rId3">
            <a:extLst/>
          </a:blip>
          <a:stretch>
            <a:fillRect/>
          </a:stretch>
        </p:blipFill>
        <p:spPr>
          <a:xfrm>
            <a:off x="533400" y="259912"/>
            <a:ext cx="11925300" cy="922698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Agricultural Production heterogeneity &amp; biodiversity"/>
          <p:cNvSpPr txBox="1">
            <a:spLocks noGrp="1"/>
          </p:cNvSpPr>
          <p:nvPr>
            <p:ph type="title"/>
          </p:nvPr>
        </p:nvSpPr>
        <p:spPr>
          <a:xfrm>
            <a:off x="157432" y="241540"/>
            <a:ext cx="12677236" cy="3289060"/>
          </a:xfrm>
          <a:prstGeom prst="rect">
            <a:avLst/>
          </a:prstGeom>
        </p:spPr>
        <p:txBody>
          <a:bodyPr/>
          <a:lstStyle/>
          <a:p>
            <a:r>
              <a:rPr sz="6000" dirty="0"/>
              <a:t>Agricultural Production heterogeneity &amp; biodiversity</a:t>
            </a:r>
          </a:p>
        </p:txBody>
      </p:sp>
      <p:sp>
        <p:nvSpPr>
          <p:cNvPr id="644" name="NSERC Strategic Project 2010-2013…"/>
          <p:cNvSpPr txBox="1">
            <a:spLocks noGrp="1"/>
          </p:cNvSpPr>
          <p:nvPr>
            <p:ph type="body" idx="1"/>
          </p:nvPr>
        </p:nvSpPr>
        <p:spPr>
          <a:xfrm>
            <a:off x="1206500" y="3530600"/>
            <a:ext cx="10579100" cy="5270500"/>
          </a:xfrm>
          <a:prstGeom prst="rect">
            <a:avLst/>
          </a:prstGeom>
        </p:spPr>
        <p:txBody>
          <a:bodyPr/>
          <a:lstStyle/>
          <a:p>
            <a:r>
              <a:rPr sz="3600" dirty="0"/>
              <a:t>NSERC Strategic Project 2010-2013</a:t>
            </a:r>
          </a:p>
          <a:p>
            <a:r>
              <a:rPr sz="3600" dirty="0"/>
              <a:t>Co-PI with Lenore </a:t>
            </a:r>
            <a:r>
              <a:rPr sz="3600" dirty="0" err="1"/>
              <a:t>Fahrig</a:t>
            </a:r>
            <a:r>
              <a:rPr sz="3600" dirty="0"/>
              <a:t>, Doug King, Kathryn Lindsay, Post-docs Jon </a:t>
            </a:r>
            <a:r>
              <a:rPr sz="3600" dirty="0" err="1"/>
              <a:t>Pasher</a:t>
            </a:r>
            <a:r>
              <a:rPr sz="3600" dirty="0"/>
              <a:t>, Adam Smith, Jude Girard, Dennis </a:t>
            </a:r>
            <a:r>
              <a:rPr sz="3600" dirty="0" err="1"/>
              <a:t>Duro</a:t>
            </a:r>
            <a:endParaRPr sz="3600" dirty="0"/>
          </a:p>
          <a:p>
            <a:r>
              <a:rPr sz="3600" dirty="0"/>
              <a:t>Actually, “Landscape indicators and </a:t>
            </a:r>
            <a:r>
              <a:rPr sz="3600" dirty="0" err="1"/>
              <a:t>agri</a:t>
            </a:r>
            <a:r>
              <a:rPr sz="3600" dirty="0"/>
              <a:t>-environmental policies for biodiversity enhancement on agricultural lands”</a:t>
            </a: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lvl1pPr>
              <a:defRPr>
                <a:solidFill>
                  <a:srgbClr val="000000"/>
                </a:solidFill>
              </a:defRPr>
            </a:lvl1pPr>
          </a:lstStyle>
          <a:p>
            <a:fld id="{86CB4B4D-7CA3-9044-876B-883B54F8677D}" type="slidenum">
              <a:t>36</a:t>
            </a:fld>
            <a:endParaRPr/>
          </a:p>
        </p:txBody>
      </p:sp>
      <p:sp>
        <p:nvSpPr>
          <p:cNvPr id="647" name="Rectangle"/>
          <p:cNvSpPr/>
          <p:nvPr/>
        </p:nvSpPr>
        <p:spPr>
          <a:xfrm>
            <a:off x="762000" y="863600"/>
            <a:ext cx="7581900" cy="3683000"/>
          </a:xfrm>
          <a:prstGeom prst="rect">
            <a:avLst/>
          </a:prstGeom>
          <a:solidFill>
            <a:srgbClr val="FFFED5"/>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48" name="Rectangle"/>
          <p:cNvSpPr/>
          <p:nvPr/>
        </p:nvSpPr>
        <p:spPr>
          <a:xfrm>
            <a:off x="3581400" y="762000"/>
            <a:ext cx="8242300" cy="3467100"/>
          </a:xfrm>
          <a:prstGeom prst="rect">
            <a:avLst/>
          </a:prstGeom>
          <a:solidFill>
            <a:srgbClr val="D5F0FF"/>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49" name="Rectangle"/>
          <p:cNvSpPr/>
          <p:nvPr/>
        </p:nvSpPr>
        <p:spPr>
          <a:xfrm>
            <a:off x="1511300" y="5308600"/>
            <a:ext cx="10299700" cy="4445000"/>
          </a:xfrm>
          <a:prstGeom prst="rect">
            <a:avLst/>
          </a:prstGeom>
          <a:solidFill>
            <a:srgbClr val="D4FDD5"/>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50" name="Rectangle"/>
          <p:cNvSpPr/>
          <p:nvPr/>
        </p:nvSpPr>
        <p:spPr>
          <a:xfrm>
            <a:off x="10083800" y="2273300"/>
            <a:ext cx="2387600" cy="2273300"/>
          </a:xfrm>
          <a:prstGeom prst="rect">
            <a:avLst/>
          </a:prstGeom>
          <a:solidFill>
            <a:srgbClr val="FFD5A9"/>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51" name="Part 1: Empirical Study (Objectives 1, 2, 3)"/>
          <p:cNvSpPr txBox="1"/>
          <p:nvPr/>
        </p:nvSpPr>
        <p:spPr>
          <a:xfrm>
            <a:off x="-1735" y="50800"/>
            <a:ext cx="8001001" cy="546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584200">
              <a:buClr>
                <a:srgbClr val="4349AA"/>
              </a:buClr>
              <a:buFont typeface="Arial"/>
              <a:defRPr sz="3100" b="1" u="sng">
                <a:solidFill>
                  <a:srgbClr val="4349AA"/>
                </a:solidFill>
                <a:uFill>
                  <a:solidFill>
                    <a:srgbClr val="4349AA"/>
                  </a:solidFill>
                </a:uFill>
                <a:latin typeface="Arial"/>
                <a:ea typeface="Arial"/>
                <a:cs typeface="Arial"/>
                <a:sym typeface="Arial"/>
              </a:defRPr>
            </a:lvl1pPr>
          </a:lstStyle>
          <a:p>
            <a:r>
              <a:t>Part 1: Empirical Study (Objectives 1, 2, 3)</a:t>
            </a:r>
          </a:p>
        </p:txBody>
      </p:sp>
      <p:sp>
        <p:nvSpPr>
          <p:cNvPr id="652" name="Landscape…"/>
          <p:cNvSpPr txBox="1"/>
          <p:nvPr/>
        </p:nvSpPr>
        <p:spPr>
          <a:xfrm>
            <a:off x="3650058" y="742950"/>
            <a:ext cx="2474374" cy="14224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900">
                <a:latin typeface="+mn-lt"/>
                <a:ea typeface="+mn-ea"/>
                <a:cs typeface="+mn-cs"/>
                <a:sym typeface="Gill Sans"/>
              </a:defRPr>
            </a:pPr>
            <a:r>
              <a:t>Landscape</a:t>
            </a:r>
          </a:p>
          <a:p>
            <a:pPr algn="ctr" defTabSz="584200">
              <a:buClr>
                <a:srgbClr val="000000"/>
              </a:buClr>
              <a:buFont typeface="Arial"/>
              <a:defRPr sz="2900">
                <a:latin typeface="+mn-lt"/>
                <a:ea typeface="+mn-ea"/>
                <a:cs typeface="+mn-cs"/>
                <a:sym typeface="Gill Sans"/>
              </a:defRPr>
            </a:pPr>
            <a:r>
              <a:t>Heterogeneity </a:t>
            </a:r>
          </a:p>
          <a:p>
            <a:pPr algn="ctr" defTabSz="584200">
              <a:buClr>
                <a:srgbClr val="000000"/>
              </a:buClr>
              <a:buFont typeface="Arial"/>
              <a:defRPr sz="2900">
                <a:latin typeface="+mn-lt"/>
                <a:ea typeface="+mn-ea"/>
                <a:cs typeface="+mn-cs"/>
                <a:sym typeface="Gill Sans"/>
              </a:defRPr>
            </a:pPr>
            <a:r>
              <a:t>Measure A</a:t>
            </a:r>
          </a:p>
        </p:txBody>
      </p:sp>
      <p:sp>
        <p:nvSpPr>
          <p:cNvPr id="653" name="Farming…"/>
          <p:cNvSpPr txBox="1"/>
          <p:nvPr/>
        </p:nvSpPr>
        <p:spPr>
          <a:xfrm>
            <a:off x="940741" y="996950"/>
            <a:ext cx="1644012" cy="9906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900">
                <a:latin typeface="+mn-lt"/>
                <a:ea typeface="+mn-ea"/>
                <a:cs typeface="+mn-cs"/>
                <a:sym typeface="Gill Sans"/>
              </a:defRPr>
            </a:pPr>
            <a:r>
              <a:t>Farming </a:t>
            </a:r>
          </a:p>
          <a:p>
            <a:pPr algn="ctr" defTabSz="584200">
              <a:buClr>
                <a:srgbClr val="000000"/>
              </a:buClr>
              <a:buFont typeface="Arial"/>
              <a:defRPr sz="2900">
                <a:latin typeface="+mn-lt"/>
                <a:ea typeface="+mn-ea"/>
                <a:cs typeface="+mn-cs"/>
                <a:sym typeface="Gill Sans"/>
              </a:defRPr>
            </a:pPr>
            <a:r>
              <a:t>Practice A</a:t>
            </a:r>
          </a:p>
        </p:txBody>
      </p:sp>
      <p:sp>
        <p:nvSpPr>
          <p:cNvPr id="654" name="Landscape…"/>
          <p:cNvSpPr txBox="1"/>
          <p:nvPr/>
        </p:nvSpPr>
        <p:spPr>
          <a:xfrm>
            <a:off x="6355158" y="742950"/>
            <a:ext cx="2474374" cy="14224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900">
                <a:latin typeface="+mn-lt"/>
                <a:ea typeface="+mn-ea"/>
                <a:cs typeface="+mn-cs"/>
                <a:sym typeface="Gill Sans"/>
              </a:defRPr>
            </a:pPr>
            <a:r>
              <a:t>Landscape</a:t>
            </a:r>
          </a:p>
          <a:p>
            <a:pPr algn="ctr" defTabSz="584200">
              <a:buClr>
                <a:srgbClr val="000000"/>
              </a:buClr>
              <a:buFont typeface="Arial"/>
              <a:defRPr sz="2900">
                <a:latin typeface="+mn-lt"/>
                <a:ea typeface="+mn-ea"/>
                <a:cs typeface="+mn-cs"/>
                <a:sym typeface="Gill Sans"/>
              </a:defRPr>
            </a:pPr>
            <a:r>
              <a:t>Heterogeneity </a:t>
            </a:r>
          </a:p>
          <a:p>
            <a:pPr algn="ctr" defTabSz="584200">
              <a:buClr>
                <a:srgbClr val="000000"/>
              </a:buClr>
              <a:buFont typeface="Arial"/>
              <a:defRPr sz="2900">
                <a:latin typeface="+mn-lt"/>
                <a:ea typeface="+mn-ea"/>
                <a:cs typeface="+mn-cs"/>
                <a:sym typeface="Gill Sans"/>
              </a:defRPr>
            </a:pPr>
            <a:r>
              <a:t>Measure B</a:t>
            </a:r>
          </a:p>
        </p:txBody>
      </p:sp>
      <p:sp>
        <p:nvSpPr>
          <p:cNvPr id="655" name="Farmland Biodiversity"/>
          <p:cNvSpPr txBox="1"/>
          <p:nvPr/>
        </p:nvSpPr>
        <p:spPr>
          <a:xfrm>
            <a:off x="4492416" y="3530600"/>
            <a:ext cx="3464893" cy="5715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buClr>
                <a:srgbClr val="000000"/>
              </a:buClr>
              <a:buFont typeface="Arial"/>
              <a:defRPr sz="3000">
                <a:latin typeface="+mn-lt"/>
                <a:ea typeface="+mn-ea"/>
                <a:cs typeface="+mn-cs"/>
                <a:sym typeface="Gill Sans"/>
              </a:defRPr>
            </a:lvl1pPr>
          </a:lstStyle>
          <a:p>
            <a:r>
              <a:t>Farmland Biodiversity</a:t>
            </a:r>
          </a:p>
        </p:txBody>
      </p:sp>
      <p:sp>
        <p:nvSpPr>
          <p:cNvPr id="656" name="Line"/>
          <p:cNvSpPr/>
          <p:nvPr/>
        </p:nvSpPr>
        <p:spPr>
          <a:xfrm>
            <a:off x="2819400" y="1511300"/>
            <a:ext cx="2059094" cy="1950721"/>
          </a:xfrm>
          <a:prstGeom prst="line">
            <a:avLst/>
          </a:prstGeom>
          <a:ln w="25400">
            <a:solidFill>
              <a:srgbClr val="000000"/>
            </a:solidFill>
            <a:tailEnd type="triangle"/>
          </a:ln>
        </p:spPr>
        <p:txBody>
          <a:bodyPr lIns="50800" tIns="50800" rIns="50800" bIns="50800" anchor="ctr"/>
          <a:lstStyle/>
          <a:p>
            <a:endParaRPr/>
          </a:p>
        </p:txBody>
      </p:sp>
      <p:sp>
        <p:nvSpPr>
          <p:cNvPr id="657" name="Line"/>
          <p:cNvSpPr/>
          <p:nvPr/>
        </p:nvSpPr>
        <p:spPr>
          <a:xfrm>
            <a:off x="5092700" y="2273300"/>
            <a:ext cx="866987" cy="1192107"/>
          </a:xfrm>
          <a:prstGeom prst="line">
            <a:avLst/>
          </a:prstGeom>
          <a:ln w="76200">
            <a:solidFill>
              <a:srgbClr val="000000"/>
            </a:solidFill>
            <a:tailEnd type="triangle"/>
          </a:ln>
        </p:spPr>
        <p:txBody>
          <a:bodyPr lIns="50800" tIns="50800" rIns="50800" bIns="50800" anchor="ctr"/>
          <a:lstStyle/>
          <a:p>
            <a:endParaRPr/>
          </a:p>
        </p:txBody>
      </p:sp>
      <p:sp>
        <p:nvSpPr>
          <p:cNvPr id="658" name="Line"/>
          <p:cNvSpPr/>
          <p:nvPr/>
        </p:nvSpPr>
        <p:spPr>
          <a:xfrm flipH="1">
            <a:off x="7048500" y="2273300"/>
            <a:ext cx="541867" cy="1192107"/>
          </a:xfrm>
          <a:prstGeom prst="line">
            <a:avLst/>
          </a:prstGeom>
          <a:ln w="25400">
            <a:solidFill>
              <a:srgbClr val="000000"/>
            </a:solidFill>
            <a:tailEnd type="triangle"/>
          </a:ln>
        </p:spPr>
        <p:txBody>
          <a:bodyPr lIns="50800" tIns="50800" rIns="50800" bIns="50800" anchor="ctr"/>
          <a:lstStyle/>
          <a:p>
            <a:endParaRPr/>
          </a:p>
        </p:txBody>
      </p:sp>
      <p:sp>
        <p:nvSpPr>
          <p:cNvPr id="659" name="Landscape…"/>
          <p:cNvSpPr txBox="1"/>
          <p:nvPr/>
        </p:nvSpPr>
        <p:spPr>
          <a:xfrm>
            <a:off x="9174558" y="742950"/>
            <a:ext cx="2474374" cy="14224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900">
                <a:latin typeface="+mn-lt"/>
                <a:ea typeface="+mn-ea"/>
                <a:cs typeface="+mn-cs"/>
                <a:sym typeface="Gill Sans"/>
              </a:defRPr>
            </a:pPr>
            <a:r>
              <a:t>Landscape</a:t>
            </a:r>
          </a:p>
          <a:p>
            <a:pPr algn="ctr" defTabSz="584200">
              <a:buClr>
                <a:srgbClr val="000000"/>
              </a:buClr>
              <a:buFont typeface="Arial"/>
              <a:defRPr sz="2900">
                <a:latin typeface="+mn-lt"/>
                <a:ea typeface="+mn-ea"/>
                <a:cs typeface="+mn-cs"/>
                <a:sym typeface="Gill Sans"/>
              </a:defRPr>
            </a:pPr>
            <a:r>
              <a:t>Heterogeneity </a:t>
            </a:r>
          </a:p>
          <a:p>
            <a:pPr algn="ctr" defTabSz="584200">
              <a:buClr>
                <a:srgbClr val="000000"/>
              </a:buClr>
              <a:buFont typeface="Arial"/>
              <a:defRPr sz="2900">
                <a:latin typeface="+mn-lt"/>
                <a:ea typeface="+mn-ea"/>
                <a:cs typeface="+mn-cs"/>
                <a:sym typeface="Gill Sans"/>
              </a:defRPr>
            </a:pPr>
            <a:r>
              <a:t>Measure C</a:t>
            </a:r>
          </a:p>
        </p:txBody>
      </p:sp>
      <p:sp>
        <p:nvSpPr>
          <p:cNvPr id="660" name="Line"/>
          <p:cNvSpPr/>
          <p:nvPr/>
        </p:nvSpPr>
        <p:spPr>
          <a:xfrm flipH="1">
            <a:off x="7912100" y="2387600"/>
            <a:ext cx="2059093" cy="1083734"/>
          </a:xfrm>
          <a:prstGeom prst="line">
            <a:avLst/>
          </a:prstGeom>
          <a:ln w="76200">
            <a:solidFill>
              <a:srgbClr val="000000"/>
            </a:solidFill>
            <a:tailEnd type="triangle"/>
          </a:ln>
        </p:spPr>
        <p:txBody>
          <a:bodyPr lIns="50800" tIns="50800" rIns="50800" bIns="50800" anchor="ctr"/>
          <a:lstStyle/>
          <a:p>
            <a:endParaRPr/>
          </a:p>
        </p:txBody>
      </p:sp>
      <p:sp>
        <p:nvSpPr>
          <p:cNvPr id="661" name="Farming…"/>
          <p:cNvSpPr txBox="1"/>
          <p:nvPr/>
        </p:nvSpPr>
        <p:spPr>
          <a:xfrm>
            <a:off x="949869" y="1974850"/>
            <a:ext cx="1642574" cy="9906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900">
                <a:latin typeface="+mn-lt"/>
                <a:ea typeface="+mn-ea"/>
                <a:cs typeface="+mn-cs"/>
                <a:sym typeface="Gill Sans"/>
              </a:defRPr>
            </a:pPr>
            <a:r>
              <a:t>Farming </a:t>
            </a:r>
          </a:p>
          <a:p>
            <a:pPr algn="ctr" defTabSz="584200">
              <a:buClr>
                <a:srgbClr val="000000"/>
              </a:buClr>
              <a:buFont typeface="Arial"/>
              <a:defRPr sz="2900">
                <a:latin typeface="+mn-lt"/>
                <a:ea typeface="+mn-ea"/>
                <a:cs typeface="+mn-cs"/>
                <a:sym typeface="Gill Sans"/>
              </a:defRPr>
            </a:pPr>
            <a:r>
              <a:t>Practice B</a:t>
            </a:r>
          </a:p>
        </p:txBody>
      </p:sp>
      <p:sp>
        <p:nvSpPr>
          <p:cNvPr id="662" name="Farming…"/>
          <p:cNvSpPr txBox="1"/>
          <p:nvPr/>
        </p:nvSpPr>
        <p:spPr>
          <a:xfrm>
            <a:off x="931573" y="2952750"/>
            <a:ext cx="1695984" cy="9906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900">
                <a:latin typeface="+mn-lt"/>
                <a:ea typeface="+mn-ea"/>
                <a:cs typeface="+mn-cs"/>
                <a:sym typeface="Gill Sans"/>
              </a:defRPr>
            </a:pPr>
            <a:r>
              <a:t>Farming </a:t>
            </a:r>
          </a:p>
          <a:p>
            <a:pPr algn="ctr" defTabSz="584200">
              <a:buClr>
                <a:srgbClr val="000000"/>
              </a:buClr>
              <a:buFont typeface="Arial"/>
              <a:defRPr sz="2900">
                <a:latin typeface="+mn-lt"/>
                <a:ea typeface="+mn-ea"/>
                <a:cs typeface="+mn-cs"/>
                <a:sym typeface="Gill Sans"/>
              </a:defRPr>
            </a:pPr>
            <a:r>
              <a:t>Practice C</a:t>
            </a:r>
          </a:p>
        </p:txBody>
      </p:sp>
      <p:sp>
        <p:nvSpPr>
          <p:cNvPr id="663" name="Line"/>
          <p:cNvSpPr/>
          <p:nvPr/>
        </p:nvSpPr>
        <p:spPr>
          <a:xfrm>
            <a:off x="2819400" y="2489200"/>
            <a:ext cx="1733974" cy="975360"/>
          </a:xfrm>
          <a:prstGeom prst="line">
            <a:avLst/>
          </a:prstGeom>
          <a:ln w="25400">
            <a:solidFill>
              <a:srgbClr val="000000"/>
            </a:solidFill>
            <a:tailEnd type="triangle"/>
          </a:ln>
        </p:spPr>
        <p:txBody>
          <a:bodyPr lIns="50800" tIns="50800" rIns="50800" bIns="50800" anchor="ctr"/>
          <a:lstStyle/>
          <a:p>
            <a:endParaRPr/>
          </a:p>
        </p:txBody>
      </p:sp>
      <p:sp>
        <p:nvSpPr>
          <p:cNvPr id="664" name="Line"/>
          <p:cNvSpPr/>
          <p:nvPr/>
        </p:nvSpPr>
        <p:spPr>
          <a:xfrm>
            <a:off x="2819400" y="3467100"/>
            <a:ext cx="1733974" cy="216747"/>
          </a:xfrm>
          <a:prstGeom prst="line">
            <a:avLst/>
          </a:prstGeom>
          <a:ln w="25400">
            <a:solidFill>
              <a:srgbClr val="000000"/>
            </a:solidFill>
            <a:tailEnd type="triangle"/>
          </a:ln>
        </p:spPr>
        <p:txBody>
          <a:bodyPr lIns="50800" tIns="50800" rIns="50800" bIns="50800" anchor="ctr"/>
          <a:lstStyle/>
          <a:p>
            <a:endParaRPr/>
          </a:p>
        </p:txBody>
      </p:sp>
      <p:sp>
        <p:nvSpPr>
          <p:cNvPr id="665" name="Part 2: Simulation Study (Objective 4)"/>
          <p:cNvSpPr txBox="1"/>
          <p:nvPr/>
        </p:nvSpPr>
        <p:spPr>
          <a:xfrm>
            <a:off x="-2305" y="4711700"/>
            <a:ext cx="8864601" cy="546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584200">
              <a:buClr>
                <a:srgbClr val="4349AA"/>
              </a:buClr>
              <a:buFont typeface="Arial"/>
              <a:defRPr sz="3100" b="1" u="sng">
                <a:solidFill>
                  <a:srgbClr val="4349AA"/>
                </a:solidFill>
                <a:uFill>
                  <a:solidFill>
                    <a:srgbClr val="4349AA"/>
                  </a:solidFill>
                </a:uFill>
                <a:latin typeface="Arial"/>
                <a:ea typeface="Arial"/>
                <a:cs typeface="Arial"/>
                <a:sym typeface="Arial"/>
              </a:defRPr>
            </a:lvl1pPr>
          </a:lstStyle>
          <a:p>
            <a:r>
              <a:t>Part 2: Simulation Study (Objective 4)</a:t>
            </a:r>
          </a:p>
        </p:txBody>
      </p:sp>
      <p:sp>
        <p:nvSpPr>
          <p:cNvPr id="666" name="Agri-Environmental…"/>
          <p:cNvSpPr txBox="1"/>
          <p:nvPr/>
        </p:nvSpPr>
        <p:spPr>
          <a:xfrm>
            <a:off x="1578718" y="5340350"/>
            <a:ext cx="3111705" cy="9906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900">
                <a:latin typeface="+mn-lt"/>
                <a:ea typeface="+mn-ea"/>
                <a:cs typeface="+mn-cs"/>
                <a:sym typeface="Gill Sans"/>
              </a:defRPr>
            </a:pPr>
            <a:r>
              <a:t>Agri-Environmental</a:t>
            </a:r>
          </a:p>
          <a:p>
            <a:pPr algn="ctr" defTabSz="584200">
              <a:buClr>
                <a:srgbClr val="000000"/>
              </a:buClr>
              <a:buFont typeface="Arial"/>
              <a:defRPr sz="2900">
                <a:latin typeface="+mn-lt"/>
                <a:ea typeface="+mn-ea"/>
                <a:cs typeface="+mn-cs"/>
                <a:sym typeface="Gill Sans"/>
              </a:defRPr>
            </a:pPr>
            <a:r>
              <a:t>Policy A</a:t>
            </a:r>
          </a:p>
        </p:txBody>
      </p:sp>
      <p:sp>
        <p:nvSpPr>
          <p:cNvPr id="667" name="Agri-Environmental…"/>
          <p:cNvSpPr txBox="1"/>
          <p:nvPr/>
        </p:nvSpPr>
        <p:spPr>
          <a:xfrm>
            <a:off x="4931518" y="5340350"/>
            <a:ext cx="3111706" cy="9906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900">
                <a:latin typeface="+mn-lt"/>
                <a:ea typeface="+mn-ea"/>
                <a:cs typeface="+mn-cs"/>
                <a:sym typeface="Gill Sans"/>
              </a:defRPr>
            </a:pPr>
            <a:r>
              <a:t>Agri-Environmental</a:t>
            </a:r>
          </a:p>
          <a:p>
            <a:pPr algn="ctr" defTabSz="584200">
              <a:buClr>
                <a:srgbClr val="000000"/>
              </a:buClr>
              <a:buFont typeface="Arial"/>
              <a:defRPr sz="2900">
                <a:latin typeface="+mn-lt"/>
                <a:ea typeface="+mn-ea"/>
                <a:cs typeface="+mn-cs"/>
                <a:sym typeface="Gill Sans"/>
              </a:defRPr>
            </a:pPr>
            <a:r>
              <a:t>Policy B</a:t>
            </a:r>
          </a:p>
        </p:txBody>
      </p:sp>
      <p:sp>
        <p:nvSpPr>
          <p:cNvPr id="668" name="Landscape…"/>
          <p:cNvSpPr txBox="1"/>
          <p:nvPr/>
        </p:nvSpPr>
        <p:spPr>
          <a:xfrm>
            <a:off x="3927086" y="8102600"/>
            <a:ext cx="2555318" cy="14605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3000">
                <a:latin typeface="+mn-lt"/>
                <a:ea typeface="+mn-ea"/>
                <a:cs typeface="+mn-cs"/>
                <a:sym typeface="Gill Sans"/>
              </a:defRPr>
            </a:pPr>
            <a:r>
              <a:t>Landscape</a:t>
            </a:r>
          </a:p>
          <a:p>
            <a:pPr algn="ctr" defTabSz="584200">
              <a:buClr>
                <a:srgbClr val="000000"/>
              </a:buClr>
              <a:buFont typeface="Arial"/>
              <a:defRPr sz="3000">
                <a:latin typeface="+mn-lt"/>
                <a:ea typeface="+mn-ea"/>
                <a:cs typeface="+mn-cs"/>
                <a:sym typeface="Gill Sans"/>
              </a:defRPr>
            </a:pPr>
            <a:r>
              <a:t>Heterogeneity </a:t>
            </a:r>
          </a:p>
          <a:p>
            <a:pPr algn="ctr" defTabSz="584200">
              <a:buClr>
                <a:srgbClr val="000000"/>
              </a:buClr>
              <a:buFont typeface="Arial"/>
              <a:defRPr sz="3000">
                <a:latin typeface="+mn-lt"/>
                <a:ea typeface="+mn-ea"/>
                <a:cs typeface="+mn-cs"/>
                <a:sym typeface="Gill Sans"/>
              </a:defRPr>
            </a:pPr>
            <a:r>
              <a:t>Measure A</a:t>
            </a:r>
          </a:p>
        </p:txBody>
      </p:sp>
      <p:sp>
        <p:nvSpPr>
          <p:cNvPr id="669" name="Landscape…"/>
          <p:cNvSpPr txBox="1"/>
          <p:nvPr/>
        </p:nvSpPr>
        <p:spPr>
          <a:xfrm>
            <a:off x="6746486" y="8102600"/>
            <a:ext cx="2555318" cy="14605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3000">
                <a:latin typeface="+mn-lt"/>
                <a:ea typeface="+mn-ea"/>
                <a:cs typeface="+mn-cs"/>
                <a:sym typeface="Gill Sans"/>
              </a:defRPr>
            </a:pPr>
            <a:r>
              <a:t>Landscape</a:t>
            </a:r>
          </a:p>
          <a:p>
            <a:pPr algn="ctr" defTabSz="584200">
              <a:buClr>
                <a:srgbClr val="000000"/>
              </a:buClr>
              <a:buFont typeface="Arial"/>
              <a:defRPr sz="3000">
                <a:latin typeface="+mn-lt"/>
                <a:ea typeface="+mn-ea"/>
                <a:cs typeface="+mn-cs"/>
                <a:sym typeface="Gill Sans"/>
              </a:defRPr>
            </a:pPr>
            <a:r>
              <a:t>Heterogeneity </a:t>
            </a:r>
          </a:p>
          <a:p>
            <a:pPr algn="ctr" defTabSz="584200">
              <a:buClr>
                <a:srgbClr val="000000"/>
              </a:buClr>
              <a:buFont typeface="Arial"/>
              <a:defRPr sz="3000">
                <a:latin typeface="+mn-lt"/>
                <a:ea typeface="+mn-ea"/>
                <a:cs typeface="+mn-cs"/>
                <a:sym typeface="Gill Sans"/>
              </a:defRPr>
            </a:pPr>
            <a:r>
              <a:t>Measure C</a:t>
            </a:r>
          </a:p>
        </p:txBody>
      </p:sp>
      <p:sp>
        <p:nvSpPr>
          <p:cNvPr id="670" name="Line"/>
          <p:cNvSpPr/>
          <p:nvPr/>
        </p:nvSpPr>
        <p:spPr>
          <a:xfrm flipH="1">
            <a:off x="5422900" y="6502400"/>
            <a:ext cx="866589" cy="1624853"/>
          </a:xfrm>
          <a:prstGeom prst="line">
            <a:avLst/>
          </a:prstGeom>
          <a:ln w="25400">
            <a:solidFill>
              <a:srgbClr val="000000"/>
            </a:solidFill>
            <a:tailEnd type="triangle"/>
          </a:ln>
        </p:spPr>
        <p:txBody>
          <a:bodyPr lIns="50800" tIns="50800" rIns="50800" bIns="50800" anchor="ctr"/>
          <a:lstStyle/>
          <a:p>
            <a:endParaRPr/>
          </a:p>
        </p:txBody>
      </p:sp>
      <p:sp>
        <p:nvSpPr>
          <p:cNvPr id="671" name="Line"/>
          <p:cNvSpPr/>
          <p:nvPr/>
        </p:nvSpPr>
        <p:spPr>
          <a:xfrm>
            <a:off x="6934200" y="6502400"/>
            <a:ext cx="1083734" cy="1625600"/>
          </a:xfrm>
          <a:prstGeom prst="line">
            <a:avLst/>
          </a:prstGeom>
          <a:ln w="25400">
            <a:solidFill>
              <a:srgbClr val="000000"/>
            </a:solidFill>
            <a:tailEnd type="triangle"/>
          </a:ln>
        </p:spPr>
        <p:txBody>
          <a:bodyPr lIns="50800" tIns="50800" rIns="50800" bIns="50800" anchor="ctr"/>
          <a:lstStyle/>
          <a:p>
            <a:endParaRPr/>
          </a:p>
        </p:txBody>
      </p:sp>
      <p:sp>
        <p:nvSpPr>
          <p:cNvPr id="672" name="Line"/>
          <p:cNvSpPr/>
          <p:nvPr/>
        </p:nvSpPr>
        <p:spPr>
          <a:xfrm>
            <a:off x="3251200" y="6388100"/>
            <a:ext cx="1625600" cy="1733974"/>
          </a:xfrm>
          <a:prstGeom prst="line">
            <a:avLst/>
          </a:prstGeom>
          <a:ln w="76200">
            <a:solidFill>
              <a:srgbClr val="000000"/>
            </a:solidFill>
            <a:tailEnd type="triangle"/>
          </a:ln>
        </p:spPr>
        <p:txBody>
          <a:bodyPr lIns="50800" tIns="50800" rIns="50800" bIns="50800" anchor="ctr"/>
          <a:lstStyle/>
          <a:p>
            <a:endParaRPr/>
          </a:p>
        </p:txBody>
      </p:sp>
      <p:sp>
        <p:nvSpPr>
          <p:cNvPr id="673" name="Line"/>
          <p:cNvSpPr/>
          <p:nvPr/>
        </p:nvSpPr>
        <p:spPr>
          <a:xfrm>
            <a:off x="4114800" y="6388100"/>
            <a:ext cx="3034454" cy="1733974"/>
          </a:xfrm>
          <a:prstGeom prst="line">
            <a:avLst/>
          </a:prstGeom>
          <a:ln w="25400">
            <a:solidFill>
              <a:srgbClr val="000000"/>
            </a:solidFill>
            <a:tailEnd type="triangle"/>
          </a:ln>
        </p:spPr>
        <p:txBody>
          <a:bodyPr lIns="50800" tIns="50800" rIns="50800" bIns="50800" anchor="ctr"/>
          <a:lstStyle/>
          <a:p>
            <a:endParaRPr/>
          </a:p>
        </p:txBody>
      </p:sp>
      <p:sp>
        <p:nvSpPr>
          <p:cNvPr id="674" name="Agri-Environmental…"/>
          <p:cNvSpPr txBox="1"/>
          <p:nvPr/>
        </p:nvSpPr>
        <p:spPr>
          <a:xfrm>
            <a:off x="8297018" y="5340350"/>
            <a:ext cx="3111706" cy="9906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900">
                <a:latin typeface="+mn-lt"/>
                <a:ea typeface="+mn-ea"/>
                <a:cs typeface="+mn-cs"/>
                <a:sym typeface="Gill Sans"/>
              </a:defRPr>
            </a:pPr>
            <a:r>
              <a:t>Agri-Environmental</a:t>
            </a:r>
          </a:p>
          <a:p>
            <a:pPr algn="ctr" defTabSz="584200">
              <a:buClr>
                <a:srgbClr val="000000"/>
              </a:buClr>
              <a:buFont typeface="Arial"/>
              <a:defRPr sz="2900">
                <a:latin typeface="+mn-lt"/>
                <a:ea typeface="+mn-ea"/>
                <a:cs typeface="+mn-cs"/>
                <a:sym typeface="Gill Sans"/>
              </a:defRPr>
            </a:pPr>
            <a:r>
              <a:t>Policy C</a:t>
            </a:r>
          </a:p>
        </p:txBody>
      </p:sp>
      <p:sp>
        <p:nvSpPr>
          <p:cNvPr id="675" name="Line"/>
          <p:cNvSpPr/>
          <p:nvPr/>
        </p:nvSpPr>
        <p:spPr>
          <a:xfrm flipH="1">
            <a:off x="6172200" y="6502400"/>
            <a:ext cx="2817707" cy="1625600"/>
          </a:xfrm>
          <a:prstGeom prst="line">
            <a:avLst/>
          </a:prstGeom>
          <a:ln w="25400">
            <a:solidFill>
              <a:srgbClr val="000000"/>
            </a:solidFill>
            <a:tailEnd type="triangle"/>
          </a:ln>
        </p:spPr>
        <p:txBody>
          <a:bodyPr lIns="50800" tIns="50800" rIns="50800" bIns="50800" anchor="ctr"/>
          <a:lstStyle/>
          <a:p>
            <a:endParaRPr/>
          </a:p>
        </p:txBody>
      </p:sp>
      <p:sp>
        <p:nvSpPr>
          <p:cNvPr id="676" name="Line"/>
          <p:cNvSpPr/>
          <p:nvPr/>
        </p:nvSpPr>
        <p:spPr>
          <a:xfrm flipH="1">
            <a:off x="8890000" y="6502400"/>
            <a:ext cx="1083734" cy="1625600"/>
          </a:xfrm>
          <a:prstGeom prst="line">
            <a:avLst/>
          </a:prstGeom>
          <a:ln w="25400">
            <a:solidFill>
              <a:srgbClr val="000000"/>
            </a:solidFill>
            <a:tailEnd type="triangle"/>
          </a:ln>
        </p:spPr>
        <p:txBody>
          <a:bodyPr lIns="50800" tIns="50800" rIns="50800" bIns="50800" anchor="ctr"/>
          <a:lstStyle/>
          <a:p>
            <a:endParaRPr/>
          </a:p>
        </p:txBody>
      </p:sp>
      <p:grpSp>
        <p:nvGrpSpPr>
          <p:cNvPr id="685" name="Group"/>
          <p:cNvGrpSpPr/>
          <p:nvPr/>
        </p:nvGrpSpPr>
        <p:grpSpPr>
          <a:xfrm>
            <a:off x="10299700" y="2489200"/>
            <a:ext cx="1955800" cy="1841500"/>
            <a:chOff x="0" y="0"/>
            <a:chExt cx="1955800" cy="1841500"/>
          </a:xfrm>
        </p:grpSpPr>
        <p:sp>
          <p:nvSpPr>
            <p:cNvPr id="677" name="Rectangle"/>
            <p:cNvSpPr/>
            <p:nvPr/>
          </p:nvSpPr>
          <p:spPr>
            <a:xfrm>
              <a:off x="0" y="0"/>
              <a:ext cx="1955800" cy="18415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78" name="Rectangle"/>
            <p:cNvSpPr/>
            <p:nvPr/>
          </p:nvSpPr>
          <p:spPr>
            <a:xfrm>
              <a:off x="307340" y="304800"/>
              <a:ext cx="1327574" cy="12319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79" name="Rectangle"/>
            <p:cNvSpPr/>
            <p:nvPr/>
          </p:nvSpPr>
          <p:spPr>
            <a:xfrm>
              <a:off x="618913" y="622300"/>
              <a:ext cx="698501" cy="690881"/>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80" name="Square"/>
            <p:cNvSpPr/>
            <p:nvPr/>
          </p:nvSpPr>
          <p:spPr>
            <a:xfrm>
              <a:off x="749300" y="762000"/>
              <a:ext cx="431800" cy="431800"/>
            </a:xfrm>
            <a:prstGeom prst="rect">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81" name="Circle"/>
            <p:cNvSpPr/>
            <p:nvPr/>
          </p:nvSpPr>
          <p:spPr>
            <a:xfrm>
              <a:off x="806308" y="827475"/>
              <a:ext cx="60961" cy="63219"/>
            </a:xfrm>
            <a:prstGeom prst="ellipse">
              <a:avLst/>
            </a:prstGeom>
            <a:solidFill>
              <a:srgbClr val="000000"/>
            </a:solidFill>
            <a:ln w="12700" cap="flat">
              <a:solidFill>
                <a:srgbClr val="000000"/>
              </a:solidFill>
              <a:prstDash val="solid"/>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82" name="Circle"/>
            <p:cNvSpPr/>
            <p:nvPr/>
          </p:nvSpPr>
          <p:spPr>
            <a:xfrm>
              <a:off x="1054665" y="827475"/>
              <a:ext cx="60961" cy="63219"/>
            </a:xfrm>
            <a:prstGeom prst="ellipse">
              <a:avLst/>
            </a:prstGeom>
            <a:solidFill>
              <a:srgbClr val="000000"/>
            </a:solidFill>
            <a:ln w="12700" cap="flat">
              <a:solidFill>
                <a:srgbClr val="000000"/>
              </a:solidFill>
              <a:prstDash val="solid"/>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83" name="Circle"/>
            <p:cNvSpPr/>
            <p:nvPr/>
          </p:nvSpPr>
          <p:spPr>
            <a:xfrm>
              <a:off x="806308" y="1075831"/>
              <a:ext cx="60961" cy="60961"/>
            </a:xfrm>
            <a:prstGeom prst="ellipse">
              <a:avLst/>
            </a:prstGeom>
            <a:solidFill>
              <a:srgbClr val="000000"/>
            </a:solidFill>
            <a:ln w="12700" cap="flat">
              <a:solidFill>
                <a:srgbClr val="000000"/>
              </a:solidFill>
              <a:prstDash val="solid"/>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84" name="Circle"/>
            <p:cNvSpPr/>
            <p:nvPr/>
          </p:nvSpPr>
          <p:spPr>
            <a:xfrm>
              <a:off x="1054665" y="1075831"/>
              <a:ext cx="60961" cy="60961"/>
            </a:xfrm>
            <a:prstGeom prst="ellipse">
              <a:avLst/>
            </a:prstGeom>
            <a:solidFill>
              <a:srgbClr val="000000"/>
            </a:solidFill>
            <a:ln w="12700" cap="flat">
              <a:solidFill>
                <a:srgbClr val="000000"/>
              </a:solidFill>
              <a:prstDash val="solid"/>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 Requires="p14">
      <p:transition spd="med" advClick="1" p14:dur="1000">
        <p:wipe dir="l"/>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Research Objectives"/>
          <p:cNvSpPr txBox="1">
            <a:spLocks noGrp="1"/>
          </p:cNvSpPr>
          <p:nvPr>
            <p:ph type="title"/>
          </p:nvPr>
        </p:nvSpPr>
        <p:spPr>
          <a:prstGeom prst="rect">
            <a:avLst/>
          </a:prstGeom>
        </p:spPr>
        <p:txBody>
          <a:bodyPr/>
          <a:lstStyle/>
          <a:p>
            <a:r>
              <a:t>Research Objectives</a:t>
            </a:r>
          </a:p>
        </p:txBody>
      </p:sp>
      <p:sp>
        <p:nvSpPr>
          <p:cNvPr id="688" name="to determine which measure(s) of landscape heterogeneity are the best indicators (i.e., best predictors) of biodiversity in agricultural landscapes;…"/>
          <p:cNvSpPr txBox="1">
            <a:spLocks noGrp="1"/>
          </p:cNvSpPr>
          <p:nvPr>
            <p:ph type="body" idx="1"/>
          </p:nvPr>
        </p:nvSpPr>
        <p:spPr>
          <a:prstGeom prst="rect">
            <a:avLst/>
          </a:prstGeom>
        </p:spPr>
        <p:txBody>
          <a:bodyPr/>
          <a:lstStyle/>
          <a:p>
            <a:pPr>
              <a:buSzPct val="100000"/>
              <a:buAutoNum type="arabicPeriod"/>
            </a:pPr>
            <a:r>
              <a:rPr sz="4000" dirty="0"/>
              <a:t>to determine which measure(s) of landscape heterogeneity are the best indicators (i.e., best predictors) of biodiversity in agricultural landscapes; </a:t>
            </a:r>
          </a:p>
          <a:p>
            <a:pPr lvl="1"/>
            <a:r>
              <a:rPr sz="4000" dirty="0"/>
              <a:t>heterogeneity of natural area</a:t>
            </a:r>
          </a:p>
          <a:p>
            <a:pPr lvl="1"/>
            <a:r>
              <a:rPr sz="4000" dirty="0"/>
              <a:t>diversity of production area</a:t>
            </a:r>
          </a:p>
          <a:p>
            <a:pPr lvl="1"/>
            <a:r>
              <a:rPr sz="4000" dirty="0"/>
              <a:t>pattern of production area</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 Requires="p14">
      <p:transition spd="med" advClick="1" p14:dur="1000">
        <p:wipe dir="l"/>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0" name="Group"/>
          <p:cNvGrpSpPr/>
          <p:nvPr/>
        </p:nvGrpSpPr>
        <p:grpSpPr>
          <a:xfrm>
            <a:off x="1295399" y="977900"/>
            <a:ext cx="4127501" cy="4013201"/>
            <a:chOff x="0" y="0"/>
            <a:chExt cx="4127500" cy="4013200"/>
          </a:xfrm>
        </p:grpSpPr>
        <p:grpSp>
          <p:nvGrpSpPr>
            <p:cNvPr id="697" name="Group"/>
            <p:cNvGrpSpPr/>
            <p:nvPr/>
          </p:nvGrpSpPr>
          <p:grpSpPr>
            <a:xfrm>
              <a:off x="0" y="0"/>
              <a:ext cx="4114800" cy="4013200"/>
              <a:chOff x="0" y="0"/>
              <a:chExt cx="4114800" cy="4013200"/>
            </a:xfrm>
          </p:grpSpPr>
          <p:sp>
            <p:nvSpPr>
              <p:cNvPr id="690" name="Rectangle"/>
              <p:cNvSpPr/>
              <p:nvPr/>
            </p:nvSpPr>
            <p:spPr>
              <a:xfrm>
                <a:off x="0" y="0"/>
                <a:ext cx="4114800" cy="4013200"/>
              </a:xfrm>
              <a:prstGeom prst="rect">
                <a:avLst/>
              </a:prstGeom>
              <a:solidFill>
                <a:srgbClr val="7A43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696" name="Group"/>
              <p:cNvGrpSpPr/>
              <p:nvPr/>
            </p:nvGrpSpPr>
            <p:grpSpPr>
              <a:xfrm>
                <a:off x="1739900" y="1625600"/>
                <a:ext cx="762000" cy="762000"/>
                <a:chOff x="0" y="0"/>
                <a:chExt cx="762000" cy="762000"/>
              </a:xfrm>
            </p:grpSpPr>
            <p:sp>
              <p:nvSpPr>
                <p:cNvPr id="691" name="Square"/>
                <p:cNvSpPr/>
                <p:nvPr/>
              </p:nvSpPr>
              <p:spPr>
                <a:xfrm>
                  <a:off x="0" y="0"/>
                  <a:ext cx="762000" cy="762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92" name="Circle"/>
                <p:cNvSpPr/>
                <p:nvPr/>
              </p:nvSpPr>
              <p:spPr>
                <a:xfrm>
                  <a:off x="88900" y="112606"/>
                  <a:ext cx="114300" cy="114301"/>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93" name="Circle"/>
                <p:cNvSpPr/>
                <p:nvPr/>
              </p:nvSpPr>
              <p:spPr>
                <a:xfrm>
                  <a:off x="520700" y="112606"/>
                  <a:ext cx="114300" cy="114301"/>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94" name="Circle"/>
                <p:cNvSpPr/>
                <p:nvPr/>
              </p:nvSpPr>
              <p:spPr>
                <a:xfrm>
                  <a:off x="88900" y="546100"/>
                  <a:ext cx="114300" cy="114300"/>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95" name="Circle"/>
                <p:cNvSpPr/>
                <p:nvPr/>
              </p:nvSpPr>
              <p:spPr>
                <a:xfrm>
                  <a:off x="520700" y="546100"/>
                  <a:ext cx="114300" cy="114300"/>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grpSp>
        <p:sp>
          <p:nvSpPr>
            <p:cNvPr id="698" name="Shape"/>
            <p:cNvSpPr/>
            <p:nvPr/>
          </p:nvSpPr>
          <p:spPr>
            <a:xfrm>
              <a:off x="2501900" y="0"/>
              <a:ext cx="1625600" cy="1193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99" name="Shape"/>
            <p:cNvSpPr/>
            <p:nvPr/>
          </p:nvSpPr>
          <p:spPr>
            <a:xfrm rot="10800000">
              <a:off x="0" y="2819400"/>
              <a:ext cx="1625600" cy="1193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grpSp>
        <p:nvGrpSpPr>
          <p:cNvPr id="713" name="Group"/>
          <p:cNvGrpSpPr/>
          <p:nvPr/>
        </p:nvGrpSpPr>
        <p:grpSpPr>
          <a:xfrm>
            <a:off x="7581899" y="977899"/>
            <a:ext cx="4127501" cy="4013202"/>
            <a:chOff x="0" y="0"/>
            <a:chExt cx="4127500" cy="4013200"/>
          </a:xfrm>
        </p:grpSpPr>
        <p:grpSp>
          <p:nvGrpSpPr>
            <p:cNvPr id="708" name="Group"/>
            <p:cNvGrpSpPr/>
            <p:nvPr/>
          </p:nvGrpSpPr>
          <p:grpSpPr>
            <a:xfrm>
              <a:off x="0" y="0"/>
              <a:ext cx="4114800" cy="4013200"/>
              <a:chOff x="0" y="0"/>
              <a:chExt cx="4114800" cy="4013200"/>
            </a:xfrm>
          </p:grpSpPr>
          <p:sp>
            <p:nvSpPr>
              <p:cNvPr id="701" name="Rectangle"/>
              <p:cNvSpPr/>
              <p:nvPr/>
            </p:nvSpPr>
            <p:spPr>
              <a:xfrm>
                <a:off x="0" y="0"/>
                <a:ext cx="4114800" cy="4013200"/>
              </a:xfrm>
              <a:prstGeom prst="rect">
                <a:avLst/>
              </a:prstGeom>
              <a:solidFill>
                <a:srgbClr val="7A43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707" name="Group"/>
              <p:cNvGrpSpPr/>
              <p:nvPr/>
            </p:nvGrpSpPr>
            <p:grpSpPr>
              <a:xfrm>
                <a:off x="1739900" y="1625600"/>
                <a:ext cx="762000" cy="762000"/>
                <a:chOff x="0" y="0"/>
                <a:chExt cx="762000" cy="762000"/>
              </a:xfrm>
            </p:grpSpPr>
            <p:sp>
              <p:nvSpPr>
                <p:cNvPr id="702" name="Square"/>
                <p:cNvSpPr/>
                <p:nvPr/>
              </p:nvSpPr>
              <p:spPr>
                <a:xfrm>
                  <a:off x="0" y="0"/>
                  <a:ext cx="762000" cy="762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03" name="Circle"/>
                <p:cNvSpPr/>
                <p:nvPr/>
              </p:nvSpPr>
              <p:spPr>
                <a:xfrm>
                  <a:off x="88900" y="112606"/>
                  <a:ext cx="114300" cy="114301"/>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04" name="Circle"/>
                <p:cNvSpPr/>
                <p:nvPr/>
              </p:nvSpPr>
              <p:spPr>
                <a:xfrm>
                  <a:off x="520700" y="112606"/>
                  <a:ext cx="114300" cy="114301"/>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05" name="Circle"/>
                <p:cNvSpPr/>
                <p:nvPr/>
              </p:nvSpPr>
              <p:spPr>
                <a:xfrm>
                  <a:off x="88900" y="546100"/>
                  <a:ext cx="114300" cy="114300"/>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06" name="Circle"/>
                <p:cNvSpPr/>
                <p:nvPr/>
              </p:nvSpPr>
              <p:spPr>
                <a:xfrm>
                  <a:off x="520700" y="546100"/>
                  <a:ext cx="114300" cy="114300"/>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grpSp>
        <p:sp>
          <p:nvSpPr>
            <p:cNvPr id="709" name="Shape"/>
            <p:cNvSpPr/>
            <p:nvPr/>
          </p:nvSpPr>
          <p:spPr>
            <a:xfrm>
              <a:off x="2501900" y="0"/>
              <a:ext cx="1625600" cy="1193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10" name="Shape"/>
            <p:cNvSpPr/>
            <p:nvPr/>
          </p:nvSpPr>
          <p:spPr>
            <a:xfrm rot="10800000">
              <a:off x="0" y="2819400"/>
              <a:ext cx="1625600" cy="1193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11" name="Shape"/>
            <p:cNvSpPr/>
            <p:nvPr/>
          </p:nvSpPr>
          <p:spPr>
            <a:xfrm>
              <a:off x="0" y="3352800"/>
              <a:ext cx="1625600" cy="647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10800"/>
                  </a:lnTo>
                  <a:lnTo>
                    <a:pt x="14400" y="0"/>
                  </a:lnTo>
                  <a:lnTo>
                    <a:pt x="15840" y="10800"/>
                  </a:lnTo>
                  <a:lnTo>
                    <a:pt x="21600" y="21600"/>
                  </a:lnTo>
                  <a:close/>
                </a:path>
              </a:pathLst>
            </a:custGeom>
            <a:solidFill>
              <a:srgbClr val="4349AA"/>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12" name="Shape"/>
            <p:cNvSpPr/>
            <p:nvPr/>
          </p:nvSpPr>
          <p:spPr>
            <a:xfrm rot="10800000">
              <a:off x="2501900" y="0"/>
              <a:ext cx="1625600" cy="647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10800"/>
                  </a:lnTo>
                  <a:lnTo>
                    <a:pt x="14400" y="0"/>
                  </a:lnTo>
                  <a:lnTo>
                    <a:pt x="15840" y="10800"/>
                  </a:lnTo>
                  <a:lnTo>
                    <a:pt x="21600" y="21600"/>
                  </a:lnTo>
                  <a:close/>
                </a:path>
              </a:pathLst>
            </a:custGeom>
            <a:solidFill>
              <a:srgbClr val="4349AA"/>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grpSp>
        <p:nvGrpSpPr>
          <p:cNvPr id="723" name="Group"/>
          <p:cNvGrpSpPr/>
          <p:nvPr/>
        </p:nvGrpSpPr>
        <p:grpSpPr>
          <a:xfrm>
            <a:off x="8458200" y="5638800"/>
            <a:ext cx="2270761" cy="2055708"/>
            <a:chOff x="0" y="0"/>
            <a:chExt cx="2270760" cy="2055707"/>
          </a:xfrm>
        </p:grpSpPr>
        <p:grpSp>
          <p:nvGrpSpPr>
            <p:cNvPr id="716" name="Group"/>
            <p:cNvGrpSpPr/>
            <p:nvPr/>
          </p:nvGrpSpPr>
          <p:grpSpPr>
            <a:xfrm>
              <a:off x="0" y="0"/>
              <a:ext cx="1381761" cy="1346331"/>
              <a:chOff x="0" y="0"/>
              <a:chExt cx="1381760" cy="1346330"/>
            </a:xfrm>
          </p:grpSpPr>
          <p:sp>
            <p:nvSpPr>
              <p:cNvPr id="714" name="Oval"/>
              <p:cNvSpPr/>
              <p:nvPr/>
            </p:nvSpPr>
            <p:spPr>
              <a:xfrm>
                <a:off x="0" y="0"/>
                <a:ext cx="1381761" cy="1346331"/>
              </a:xfrm>
              <a:prstGeom prst="ellipse">
                <a:avLst/>
              </a:prstGeom>
              <a:solidFill>
                <a:srgbClr val="4353FF">
                  <a:alpha val="25000"/>
                </a:srgbClr>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15" name="Rectangle"/>
              <p:cNvSpPr txBox="1"/>
              <p:nvPr/>
            </p:nvSpPr>
            <p:spPr>
              <a:xfrm>
                <a:off x="641350" y="320528"/>
                <a:ext cx="88900" cy="698501"/>
              </a:xfrm>
              <a:prstGeom prst="rect">
                <a:avLst/>
              </a:prstGeom>
              <a:noFill/>
              <a:ln w="12700" cap="flat">
                <a:noFill/>
                <a:miter lim="400000"/>
              </a:ln>
              <a:effectLst/>
            </p:spPr>
            <p:txBody>
              <a:bodyPr wrap="square" lIns="38100" tIns="38100" rIns="38100" bIns="38100" numCol="1" anchor="ctr">
                <a:noAutofit/>
              </a:bodyPr>
              <a:lstStyle/>
              <a:p>
                <a:pPr marL="56816" marR="56816" algn="ctr" defTabSz="584200">
                  <a:buClr>
                    <a:srgbClr val="000000"/>
                  </a:buClr>
                  <a:buFont typeface="Arial"/>
                  <a:defRPr sz="4200">
                    <a:latin typeface="+mn-lt"/>
                    <a:ea typeface="+mn-ea"/>
                    <a:cs typeface="+mn-cs"/>
                    <a:sym typeface="Gill Sans"/>
                  </a:defRPr>
                </a:pPr>
                <a:endParaRPr/>
              </a:p>
            </p:txBody>
          </p:sp>
        </p:grpSp>
        <p:grpSp>
          <p:nvGrpSpPr>
            <p:cNvPr id="719" name="Group"/>
            <p:cNvGrpSpPr/>
            <p:nvPr/>
          </p:nvGrpSpPr>
          <p:grpSpPr>
            <a:xfrm>
              <a:off x="889000" y="0"/>
              <a:ext cx="1381761" cy="1346331"/>
              <a:chOff x="0" y="0"/>
              <a:chExt cx="1381760" cy="1346330"/>
            </a:xfrm>
          </p:grpSpPr>
          <p:sp>
            <p:nvSpPr>
              <p:cNvPr id="717" name="Oval"/>
              <p:cNvSpPr/>
              <p:nvPr/>
            </p:nvSpPr>
            <p:spPr>
              <a:xfrm>
                <a:off x="0" y="0"/>
                <a:ext cx="1381761" cy="1346331"/>
              </a:xfrm>
              <a:prstGeom prst="ellipse">
                <a:avLst/>
              </a:prstGeom>
              <a:solidFill>
                <a:srgbClr val="FFFB00">
                  <a:alpha val="25000"/>
                </a:srgbClr>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18" name="Rectangle"/>
              <p:cNvSpPr txBox="1"/>
              <p:nvPr/>
            </p:nvSpPr>
            <p:spPr>
              <a:xfrm>
                <a:off x="646429" y="320528"/>
                <a:ext cx="88901" cy="698501"/>
              </a:xfrm>
              <a:prstGeom prst="rect">
                <a:avLst/>
              </a:prstGeom>
              <a:noFill/>
              <a:ln w="12700" cap="flat">
                <a:noFill/>
                <a:miter lim="400000"/>
              </a:ln>
              <a:effectLst/>
            </p:spPr>
            <p:txBody>
              <a:bodyPr wrap="square" lIns="38100" tIns="38100" rIns="38100" bIns="38100" numCol="1" anchor="ctr">
                <a:noAutofit/>
              </a:bodyPr>
              <a:lstStyle/>
              <a:p>
                <a:pPr marL="56816" marR="56816" algn="ctr" defTabSz="584200">
                  <a:buClr>
                    <a:srgbClr val="000000"/>
                  </a:buClr>
                  <a:buFont typeface="Arial"/>
                  <a:defRPr sz="4200">
                    <a:latin typeface="+mn-lt"/>
                    <a:ea typeface="+mn-ea"/>
                    <a:cs typeface="+mn-cs"/>
                    <a:sym typeface="Gill Sans"/>
                  </a:defRPr>
                </a:pPr>
                <a:endParaRPr/>
              </a:p>
            </p:txBody>
          </p:sp>
        </p:grpSp>
        <p:grpSp>
          <p:nvGrpSpPr>
            <p:cNvPr id="722" name="Group"/>
            <p:cNvGrpSpPr/>
            <p:nvPr/>
          </p:nvGrpSpPr>
          <p:grpSpPr>
            <a:xfrm>
              <a:off x="441959" y="709376"/>
              <a:ext cx="1381761" cy="1346332"/>
              <a:chOff x="0" y="0"/>
              <a:chExt cx="1381760" cy="1346330"/>
            </a:xfrm>
          </p:grpSpPr>
          <p:sp>
            <p:nvSpPr>
              <p:cNvPr id="720" name="Oval"/>
              <p:cNvSpPr/>
              <p:nvPr/>
            </p:nvSpPr>
            <p:spPr>
              <a:xfrm>
                <a:off x="0" y="0"/>
                <a:ext cx="1381761" cy="1346331"/>
              </a:xfrm>
              <a:prstGeom prst="ellipse">
                <a:avLst/>
              </a:prstGeom>
              <a:solidFill>
                <a:srgbClr val="FF2600">
                  <a:alpha val="25000"/>
                </a:srgbClr>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21" name="Rectangle"/>
              <p:cNvSpPr txBox="1"/>
              <p:nvPr/>
            </p:nvSpPr>
            <p:spPr>
              <a:xfrm>
                <a:off x="646430" y="323915"/>
                <a:ext cx="88901" cy="698501"/>
              </a:xfrm>
              <a:prstGeom prst="rect">
                <a:avLst/>
              </a:prstGeom>
              <a:noFill/>
              <a:ln w="12700" cap="flat">
                <a:noFill/>
                <a:miter lim="400000"/>
              </a:ln>
              <a:effectLst/>
            </p:spPr>
            <p:txBody>
              <a:bodyPr wrap="square" lIns="38100" tIns="38100" rIns="38100" bIns="38100" numCol="1" anchor="ctr">
                <a:noAutofit/>
              </a:bodyPr>
              <a:lstStyle/>
              <a:p>
                <a:pPr marL="56816" marR="56816" algn="ctr" defTabSz="584200">
                  <a:buClr>
                    <a:srgbClr val="000000"/>
                  </a:buClr>
                  <a:buFont typeface="Arial"/>
                  <a:defRPr sz="4200">
                    <a:latin typeface="+mn-lt"/>
                    <a:ea typeface="+mn-ea"/>
                    <a:cs typeface="+mn-cs"/>
                    <a:sym typeface="Gill Sans"/>
                  </a:defRPr>
                </a:pPr>
                <a:endParaRPr/>
              </a:p>
            </p:txBody>
          </p:sp>
        </p:grpSp>
      </p:grpSp>
      <p:sp>
        <p:nvSpPr>
          <p:cNvPr id="724" name="Star"/>
          <p:cNvSpPr/>
          <p:nvPr/>
        </p:nvSpPr>
        <p:spPr>
          <a:xfrm>
            <a:off x="8993651" y="6502400"/>
            <a:ext cx="474548" cy="428858"/>
          </a:xfrm>
          <a:prstGeom prst="star5">
            <a:avLst>
              <a:gd name="adj" fmla="val 19000"/>
              <a:gd name="hf" fmla="val 105146"/>
              <a:gd name="vf" fmla="val 110557"/>
            </a:avLst>
          </a:prstGeom>
          <a:solidFill>
            <a:srgbClr val="FF2600"/>
          </a:solidFill>
          <a:ln w="12700">
            <a:solidFill>
              <a:srgbClr val="FF26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25" name="research is feasible,…"/>
          <p:cNvSpPr txBox="1"/>
          <p:nvPr/>
        </p:nvSpPr>
        <p:spPr>
          <a:xfrm>
            <a:off x="7561215" y="7804150"/>
            <a:ext cx="4880745" cy="736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200">
                <a:latin typeface="+mn-lt"/>
                <a:ea typeface="+mn-ea"/>
                <a:cs typeface="+mn-cs"/>
                <a:sym typeface="Gill Sans"/>
              </a:defRPr>
            </a:pPr>
            <a:r>
              <a:t>research is feasible, </a:t>
            </a:r>
          </a:p>
          <a:p>
            <a:pPr algn="ctr" defTabSz="584200">
              <a:buClr>
                <a:srgbClr val="000000"/>
              </a:buClr>
              <a:buFont typeface="Arial"/>
              <a:defRPr sz="2200">
                <a:latin typeface="+mn-lt"/>
                <a:ea typeface="+mn-ea"/>
                <a:cs typeface="+mn-cs"/>
                <a:sym typeface="Gill Sans"/>
              </a:defRPr>
            </a:pPr>
            <a:r>
              <a:t>results are partly known, policy is feasible?</a:t>
            </a:r>
          </a:p>
        </p:txBody>
      </p:sp>
      <p:sp>
        <p:nvSpPr>
          <p:cNvPr id="726" name="moderate research priority"/>
          <p:cNvSpPr txBox="1"/>
          <p:nvPr/>
        </p:nvSpPr>
        <p:spPr>
          <a:xfrm>
            <a:off x="6449543" y="8692824"/>
            <a:ext cx="6400801" cy="50865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584200">
              <a:buClr>
                <a:srgbClr val="000000"/>
              </a:buClr>
              <a:buFont typeface="Arial"/>
              <a:defRPr sz="2900" b="1">
                <a:latin typeface="Arial"/>
                <a:ea typeface="Arial"/>
                <a:cs typeface="Arial"/>
                <a:sym typeface="Arial"/>
              </a:defRPr>
            </a:lvl1pPr>
          </a:lstStyle>
          <a:p>
            <a:r>
              <a:t>moderate research priority</a:t>
            </a:r>
          </a:p>
        </p:txBody>
      </p:sp>
      <p:sp>
        <p:nvSpPr>
          <p:cNvPr id="727" name="Line"/>
          <p:cNvSpPr/>
          <p:nvPr/>
        </p:nvSpPr>
        <p:spPr>
          <a:xfrm>
            <a:off x="5638800" y="2921000"/>
            <a:ext cx="1625599" cy="2258"/>
          </a:xfrm>
          <a:prstGeom prst="line">
            <a:avLst/>
          </a:prstGeom>
          <a:ln w="38100">
            <a:solidFill>
              <a:srgbClr val="000000"/>
            </a:solidFill>
            <a:tailEnd type="triangle"/>
          </a:ln>
        </p:spPr>
        <p:txBody>
          <a:bodyPr lIns="50800" tIns="50800" rIns="50800" bIns="50800" anchor="ctr"/>
          <a:lstStyle/>
          <a:p>
            <a:endParaRPr/>
          </a:p>
        </p:txBody>
      </p:sp>
      <p:sp>
        <p:nvSpPr>
          <p:cNvPr id="728" name="Line"/>
          <p:cNvSpPr/>
          <p:nvPr/>
        </p:nvSpPr>
        <p:spPr>
          <a:xfrm>
            <a:off x="6565900" y="9017000"/>
            <a:ext cx="546096" cy="2276"/>
          </a:xfrm>
          <a:prstGeom prst="line">
            <a:avLst/>
          </a:prstGeom>
          <a:ln w="38100">
            <a:solidFill>
              <a:srgbClr val="000000"/>
            </a:solidFill>
            <a:tailEnd type="triangle"/>
          </a:ln>
        </p:spPr>
        <p:txBody>
          <a:bodyPr lIns="50800" tIns="50800" rIns="50800" bIns="50800" anchor="ctr"/>
          <a:lstStyle/>
          <a:p>
            <a:endParaRPr/>
          </a:p>
        </p:txBody>
      </p:sp>
      <p:sp>
        <p:nvSpPr>
          <p:cNvPr id="729" name="Heterogeneity of Natural Area"/>
          <p:cNvSpPr txBox="1"/>
          <p:nvPr/>
        </p:nvSpPr>
        <p:spPr>
          <a:xfrm>
            <a:off x="2750525" y="88900"/>
            <a:ext cx="7623313" cy="6985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buClr>
                <a:srgbClr val="4349AA"/>
              </a:buClr>
              <a:buFont typeface="Arial"/>
              <a:defRPr sz="4200" b="1">
                <a:solidFill>
                  <a:srgbClr val="4349AA"/>
                </a:solidFill>
                <a:uFill>
                  <a:solidFill>
                    <a:srgbClr val="4349AA"/>
                  </a:solidFill>
                </a:uFill>
                <a:latin typeface="Arial"/>
                <a:ea typeface="Arial"/>
                <a:cs typeface="Arial"/>
                <a:sym typeface="Arial"/>
              </a:defRPr>
            </a:lvl1pPr>
          </a:lstStyle>
          <a:p>
            <a:r>
              <a:t>Heterogeneity of Natural Area</a:t>
            </a:r>
          </a:p>
        </p:txBody>
      </p:sp>
      <p:grpSp>
        <p:nvGrpSpPr>
          <p:cNvPr id="739" name="Group"/>
          <p:cNvGrpSpPr/>
          <p:nvPr/>
        </p:nvGrpSpPr>
        <p:grpSpPr>
          <a:xfrm>
            <a:off x="317353" y="5753100"/>
            <a:ext cx="6096001" cy="3670301"/>
            <a:chOff x="0" y="0"/>
            <a:chExt cx="6096000" cy="3670300"/>
          </a:xfrm>
        </p:grpSpPr>
        <p:grpSp>
          <p:nvGrpSpPr>
            <p:cNvPr id="736" name="Group"/>
            <p:cNvGrpSpPr/>
            <p:nvPr/>
          </p:nvGrpSpPr>
          <p:grpSpPr>
            <a:xfrm>
              <a:off x="0" y="0"/>
              <a:ext cx="6096000" cy="3670301"/>
              <a:chOff x="0" y="0"/>
              <a:chExt cx="6096000" cy="3670300"/>
            </a:xfrm>
          </p:grpSpPr>
          <p:grpSp>
            <p:nvGrpSpPr>
              <p:cNvPr id="732" name="Group"/>
              <p:cNvGrpSpPr/>
              <p:nvPr/>
            </p:nvGrpSpPr>
            <p:grpSpPr>
              <a:xfrm>
                <a:off x="1012043" y="0"/>
                <a:ext cx="4872044" cy="2754891"/>
                <a:chOff x="0" y="0"/>
                <a:chExt cx="4872042" cy="2754890"/>
              </a:xfrm>
            </p:grpSpPr>
            <p:sp>
              <p:nvSpPr>
                <p:cNvPr id="730" name="Line"/>
                <p:cNvSpPr/>
                <p:nvPr/>
              </p:nvSpPr>
              <p:spPr>
                <a:xfrm>
                  <a:off x="0" y="0"/>
                  <a:ext cx="2156" cy="2740805"/>
                </a:xfrm>
                <a:prstGeom prst="line">
                  <a:avLst/>
                </a:prstGeom>
                <a:noFill/>
                <a:ln w="25400" cap="flat">
                  <a:solidFill>
                    <a:srgbClr val="000000"/>
                  </a:solidFill>
                  <a:prstDash val="solid"/>
                  <a:round/>
                </a:ln>
                <a:effectLst/>
              </p:spPr>
              <p:txBody>
                <a:bodyPr wrap="square" lIns="50800" tIns="50800" rIns="50800" bIns="50800" numCol="1" anchor="ctr">
                  <a:noAutofit/>
                </a:bodyPr>
                <a:lstStyle/>
                <a:p>
                  <a:endParaRPr/>
                </a:p>
              </p:txBody>
            </p:sp>
            <p:sp>
              <p:nvSpPr>
                <p:cNvPr id="731" name="Line"/>
                <p:cNvSpPr/>
                <p:nvPr/>
              </p:nvSpPr>
              <p:spPr>
                <a:xfrm>
                  <a:off x="0" y="2752725"/>
                  <a:ext cx="4872043" cy="2166"/>
                </a:xfrm>
                <a:prstGeom prst="line">
                  <a:avLst/>
                </a:prstGeom>
                <a:noFill/>
                <a:ln w="25400" cap="flat">
                  <a:solidFill>
                    <a:srgbClr val="000000"/>
                  </a:solidFill>
                  <a:prstDash val="solid"/>
                  <a:round/>
                </a:ln>
                <a:effectLst/>
              </p:spPr>
              <p:txBody>
                <a:bodyPr wrap="square" lIns="50800" tIns="50800" rIns="50800" bIns="50800" numCol="1" anchor="ctr">
                  <a:noAutofit/>
                </a:bodyPr>
                <a:lstStyle/>
                <a:p>
                  <a:endParaRPr/>
                </a:p>
              </p:txBody>
            </p:sp>
          </p:grpSp>
          <p:sp>
            <p:nvSpPr>
              <p:cNvPr id="733" name="Line"/>
              <p:cNvSpPr/>
              <p:nvPr/>
            </p:nvSpPr>
            <p:spPr>
              <a:xfrm flipV="1">
                <a:off x="1417651" y="512413"/>
                <a:ext cx="3853274" cy="2033758"/>
              </a:xfrm>
              <a:prstGeom prst="line">
                <a:avLst/>
              </a:prstGeom>
              <a:noFill/>
              <a:ln w="25400" cap="flat">
                <a:solidFill>
                  <a:srgbClr val="FF2600"/>
                </a:solidFill>
                <a:prstDash val="solid"/>
                <a:round/>
              </a:ln>
              <a:effectLst/>
            </p:spPr>
            <p:txBody>
              <a:bodyPr wrap="square" lIns="50800" tIns="50800" rIns="50800" bIns="50800" numCol="1" anchor="ctr">
                <a:noAutofit/>
              </a:bodyPr>
              <a:lstStyle/>
              <a:p>
                <a:endParaRPr/>
              </a:p>
            </p:txBody>
          </p:sp>
          <p:sp>
            <p:nvSpPr>
              <p:cNvPr id="734" name="biodiversity"/>
              <p:cNvSpPr txBox="1"/>
              <p:nvPr/>
            </p:nvSpPr>
            <p:spPr>
              <a:xfrm rot="16199989">
                <a:off x="-941160" y="1156482"/>
                <a:ext cx="2916427" cy="6535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defTabSz="584200">
                  <a:buClr>
                    <a:srgbClr val="008F00"/>
                  </a:buClr>
                  <a:buFont typeface="Arial"/>
                  <a:defRPr sz="2600" b="1">
                    <a:solidFill>
                      <a:srgbClr val="008F00"/>
                    </a:solidFill>
                    <a:uFill>
                      <a:solidFill>
                        <a:srgbClr val="008F00"/>
                      </a:solidFill>
                    </a:uFill>
                    <a:latin typeface="Arial"/>
                    <a:ea typeface="Arial"/>
                    <a:cs typeface="Arial"/>
                    <a:sym typeface="Arial"/>
                  </a:defRPr>
                </a:lvl1pPr>
              </a:lstStyle>
              <a:p>
                <a:r>
                  <a:t>biodiversity</a:t>
                </a:r>
              </a:p>
            </p:txBody>
          </p:sp>
          <p:sp>
            <p:nvSpPr>
              <p:cNvPr id="735" name="heterogeneity of natural area"/>
              <p:cNvSpPr txBox="1"/>
              <p:nvPr/>
            </p:nvSpPr>
            <p:spPr>
              <a:xfrm>
                <a:off x="0" y="2442895"/>
                <a:ext cx="6096000" cy="12274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defTabSz="584200">
                  <a:buClr>
                    <a:srgbClr val="4349AA"/>
                  </a:buClr>
                  <a:buFont typeface="Arial"/>
                  <a:defRPr sz="2300" b="1">
                    <a:solidFill>
                      <a:srgbClr val="4349AA"/>
                    </a:solidFill>
                    <a:uFill>
                      <a:solidFill>
                        <a:srgbClr val="4349AA"/>
                      </a:solidFill>
                    </a:uFill>
                    <a:latin typeface="Arial"/>
                    <a:ea typeface="Arial"/>
                    <a:cs typeface="Arial"/>
                    <a:sym typeface="Arial"/>
                  </a:defRPr>
                </a:lvl1pPr>
              </a:lstStyle>
              <a:p>
                <a:r>
                  <a:t>heterogeneity of natural area</a:t>
                </a:r>
              </a:p>
            </p:txBody>
          </p:sp>
        </p:grpSp>
        <p:sp>
          <p:nvSpPr>
            <p:cNvPr id="737" name="Line"/>
            <p:cNvSpPr/>
            <p:nvPr/>
          </p:nvSpPr>
          <p:spPr>
            <a:xfrm>
              <a:off x="3957189" y="1120156"/>
              <a:ext cx="1319019" cy="405164"/>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cubicBezTo>
                    <a:pt x="2769" y="2700"/>
                    <a:pt x="5538" y="0"/>
                    <a:pt x="8308" y="0"/>
                  </a:cubicBezTo>
                  <a:cubicBezTo>
                    <a:pt x="11077" y="0"/>
                    <a:pt x="14400" y="1800"/>
                    <a:pt x="16615" y="5400"/>
                  </a:cubicBezTo>
                  <a:cubicBezTo>
                    <a:pt x="18831" y="9000"/>
                    <a:pt x="20215" y="15300"/>
                    <a:pt x="21600" y="21600"/>
                  </a:cubicBezTo>
                </a:path>
              </a:pathLst>
            </a:custGeom>
            <a:noFill/>
            <a:ln w="25400" cap="flat">
              <a:solidFill>
                <a:srgbClr val="FF2600"/>
              </a:solidFill>
              <a:prstDash val="dash"/>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38" name="?"/>
            <p:cNvSpPr txBox="1"/>
            <p:nvPr/>
          </p:nvSpPr>
          <p:spPr>
            <a:xfrm>
              <a:off x="4697212" y="1227405"/>
              <a:ext cx="382777" cy="5958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defTabSz="584200">
                <a:buClr>
                  <a:srgbClr val="FF2600"/>
                </a:buClr>
                <a:buFont typeface="Arial"/>
                <a:defRPr sz="3800" b="1">
                  <a:solidFill>
                    <a:srgbClr val="FF2600"/>
                  </a:solidFill>
                  <a:uFill>
                    <a:solidFill>
                      <a:srgbClr val="FF2600"/>
                    </a:solidFill>
                  </a:uFill>
                  <a:latin typeface="Arial"/>
                  <a:ea typeface="Arial"/>
                  <a:cs typeface="Arial"/>
                  <a:sym typeface="Arial"/>
                </a:defRPr>
              </a:lvl1pPr>
            </a:lstStyle>
            <a:p>
              <a:r>
                <a:t>?</a:t>
              </a:r>
            </a:p>
          </p:txBody>
        </p:sp>
      </p:grpSp>
    </p:spTree>
  </p:cSld>
  <p:clrMapOvr>
    <a:masterClrMapping/>
  </p:clrMapOvr>
  <mc:AlternateContent xmlns:mc="http://schemas.openxmlformats.org/markup-compatibility/2006">
    <mc:Choice xmlns:p15="http://schemas.microsoft.com/office/powerpoint/2012/main" Requires="p15">
      <p:transition spd="slow">
        <p15:prstTrans prst="peelOff" invX="1"/>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1" name="Group"/>
          <p:cNvGrpSpPr/>
          <p:nvPr/>
        </p:nvGrpSpPr>
        <p:grpSpPr>
          <a:xfrm>
            <a:off x="1295399" y="977900"/>
            <a:ext cx="4127501" cy="4013201"/>
            <a:chOff x="0" y="0"/>
            <a:chExt cx="4127500" cy="4013200"/>
          </a:xfrm>
        </p:grpSpPr>
        <p:grpSp>
          <p:nvGrpSpPr>
            <p:cNvPr id="748" name="Group"/>
            <p:cNvGrpSpPr/>
            <p:nvPr/>
          </p:nvGrpSpPr>
          <p:grpSpPr>
            <a:xfrm>
              <a:off x="0" y="0"/>
              <a:ext cx="4114800" cy="4013200"/>
              <a:chOff x="0" y="0"/>
              <a:chExt cx="4114800" cy="4013200"/>
            </a:xfrm>
          </p:grpSpPr>
          <p:sp>
            <p:nvSpPr>
              <p:cNvPr id="741" name="Rectangle"/>
              <p:cNvSpPr/>
              <p:nvPr/>
            </p:nvSpPr>
            <p:spPr>
              <a:xfrm>
                <a:off x="0" y="0"/>
                <a:ext cx="4114800" cy="4013200"/>
              </a:xfrm>
              <a:prstGeom prst="rect">
                <a:avLst/>
              </a:prstGeom>
              <a:solidFill>
                <a:srgbClr val="7A43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747" name="Group"/>
              <p:cNvGrpSpPr/>
              <p:nvPr/>
            </p:nvGrpSpPr>
            <p:grpSpPr>
              <a:xfrm>
                <a:off x="1739900" y="1625600"/>
                <a:ext cx="762000" cy="762000"/>
                <a:chOff x="0" y="0"/>
                <a:chExt cx="762000" cy="762000"/>
              </a:xfrm>
            </p:grpSpPr>
            <p:sp>
              <p:nvSpPr>
                <p:cNvPr id="742" name="Square"/>
                <p:cNvSpPr/>
                <p:nvPr/>
              </p:nvSpPr>
              <p:spPr>
                <a:xfrm>
                  <a:off x="0" y="0"/>
                  <a:ext cx="762000" cy="762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43" name="Circle"/>
                <p:cNvSpPr/>
                <p:nvPr/>
              </p:nvSpPr>
              <p:spPr>
                <a:xfrm>
                  <a:off x="88900" y="112606"/>
                  <a:ext cx="114300" cy="114301"/>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44" name="Circle"/>
                <p:cNvSpPr/>
                <p:nvPr/>
              </p:nvSpPr>
              <p:spPr>
                <a:xfrm>
                  <a:off x="520700" y="112606"/>
                  <a:ext cx="114300" cy="114301"/>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45" name="Circle"/>
                <p:cNvSpPr/>
                <p:nvPr/>
              </p:nvSpPr>
              <p:spPr>
                <a:xfrm>
                  <a:off x="88900" y="546100"/>
                  <a:ext cx="114300" cy="114300"/>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46" name="Circle"/>
                <p:cNvSpPr/>
                <p:nvPr/>
              </p:nvSpPr>
              <p:spPr>
                <a:xfrm>
                  <a:off x="520700" y="546100"/>
                  <a:ext cx="114300" cy="114300"/>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grpSp>
        <p:sp>
          <p:nvSpPr>
            <p:cNvPr id="749" name="Shape"/>
            <p:cNvSpPr/>
            <p:nvPr/>
          </p:nvSpPr>
          <p:spPr>
            <a:xfrm>
              <a:off x="2501900" y="0"/>
              <a:ext cx="1625600" cy="1193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50" name="Shape"/>
            <p:cNvSpPr/>
            <p:nvPr/>
          </p:nvSpPr>
          <p:spPr>
            <a:xfrm rot="10800000">
              <a:off x="0" y="2819400"/>
              <a:ext cx="1625600" cy="1193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grpSp>
        <p:nvGrpSpPr>
          <p:cNvPr id="758" name="Group"/>
          <p:cNvGrpSpPr/>
          <p:nvPr/>
        </p:nvGrpSpPr>
        <p:grpSpPr>
          <a:xfrm>
            <a:off x="188071" y="5626100"/>
            <a:ext cx="6350001" cy="3475022"/>
            <a:chOff x="0" y="0"/>
            <a:chExt cx="6350000" cy="3475021"/>
          </a:xfrm>
        </p:grpSpPr>
        <p:grpSp>
          <p:nvGrpSpPr>
            <p:cNvPr id="754" name="Group"/>
            <p:cNvGrpSpPr/>
            <p:nvPr/>
          </p:nvGrpSpPr>
          <p:grpSpPr>
            <a:xfrm>
              <a:off x="1083904" y="0"/>
              <a:ext cx="5207000" cy="2935961"/>
              <a:chOff x="0" y="0"/>
              <a:chExt cx="5206999" cy="2935960"/>
            </a:xfrm>
          </p:grpSpPr>
          <p:sp>
            <p:nvSpPr>
              <p:cNvPr id="752" name="Line"/>
              <p:cNvSpPr/>
              <p:nvPr/>
            </p:nvSpPr>
            <p:spPr>
              <a:xfrm>
                <a:off x="0" y="0"/>
                <a:ext cx="2256" cy="2921000"/>
              </a:xfrm>
              <a:prstGeom prst="line">
                <a:avLst/>
              </a:prstGeom>
              <a:noFill/>
              <a:ln w="25400" cap="flat">
                <a:solidFill>
                  <a:srgbClr val="000000"/>
                </a:solidFill>
                <a:prstDash val="solid"/>
                <a:round/>
              </a:ln>
              <a:effectLst/>
            </p:spPr>
            <p:txBody>
              <a:bodyPr wrap="square" lIns="50800" tIns="50800" rIns="50800" bIns="50800" numCol="1" anchor="ctr">
                <a:noAutofit/>
              </a:bodyPr>
              <a:lstStyle/>
              <a:p>
                <a:endParaRPr/>
              </a:p>
            </p:txBody>
          </p:sp>
          <p:sp>
            <p:nvSpPr>
              <p:cNvPr id="753" name="Line"/>
              <p:cNvSpPr/>
              <p:nvPr/>
            </p:nvSpPr>
            <p:spPr>
              <a:xfrm>
                <a:off x="0" y="2933700"/>
                <a:ext cx="5207000" cy="2261"/>
              </a:xfrm>
              <a:prstGeom prst="line">
                <a:avLst/>
              </a:prstGeom>
              <a:noFill/>
              <a:ln w="25400" cap="flat">
                <a:solidFill>
                  <a:srgbClr val="000000"/>
                </a:solidFill>
                <a:prstDash val="solid"/>
                <a:round/>
              </a:ln>
              <a:effectLst/>
            </p:spPr>
            <p:txBody>
              <a:bodyPr wrap="square" lIns="50800" tIns="50800" rIns="50800" bIns="50800" numCol="1" anchor="ctr">
                <a:noAutofit/>
              </a:bodyPr>
              <a:lstStyle/>
              <a:p>
                <a:endParaRPr/>
              </a:p>
            </p:txBody>
          </p:sp>
        </p:grpSp>
        <p:sp>
          <p:nvSpPr>
            <p:cNvPr id="755" name="Line"/>
            <p:cNvSpPr/>
            <p:nvPr/>
          </p:nvSpPr>
          <p:spPr>
            <a:xfrm flipV="1">
              <a:off x="1517397" y="546100"/>
              <a:ext cx="4118188" cy="2167467"/>
            </a:xfrm>
            <a:prstGeom prst="line">
              <a:avLst/>
            </a:prstGeom>
            <a:noFill/>
            <a:ln w="25400" cap="flat">
              <a:solidFill>
                <a:srgbClr val="FF2600"/>
              </a:solidFill>
              <a:prstDash val="solid"/>
              <a:round/>
            </a:ln>
            <a:effectLst/>
          </p:spPr>
          <p:txBody>
            <a:bodyPr wrap="square" lIns="50800" tIns="50800" rIns="50800" bIns="50800" numCol="1" anchor="ctr">
              <a:noAutofit/>
            </a:bodyPr>
            <a:lstStyle/>
            <a:p>
              <a:endParaRPr/>
            </a:p>
          </p:txBody>
        </p:sp>
        <p:sp>
          <p:nvSpPr>
            <p:cNvPr id="756" name="biodiversity"/>
            <p:cNvSpPr txBox="1"/>
            <p:nvPr/>
          </p:nvSpPr>
          <p:spPr>
            <a:xfrm rot="16200000">
              <a:off x="-428944" y="1338532"/>
              <a:ext cx="1967645" cy="4844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584200">
                <a:buClr>
                  <a:srgbClr val="008F00"/>
                </a:buClr>
                <a:buFont typeface="Arial"/>
                <a:defRPr sz="2600" b="1">
                  <a:solidFill>
                    <a:srgbClr val="008F00"/>
                  </a:solidFill>
                  <a:uFill>
                    <a:solidFill>
                      <a:srgbClr val="008F00"/>
                    </a:solidFill>
                  </a:uFill>
                  <a:latin typeface="Arial"/>
                  <a:ea typeface="Arial"/>
                  <a:cs typeface="Arial"/>
                  <a:sym typeface="Arial"/>
                </a:defRPr>
              </a:lvl1pPr>
            </a:lstStyle>
            <a:p>
              <a:r>
                <a:t>biodiversity</a:t>
              </a:r>
            </a:p>
          </p:txBody>
        </p:sp>
        <p:sp>
          <p:nvSpPr>
            <p:cNvPr id="757" name="diversity of production area"/>
            <p:cNvSpPr txBox="1"/>
            <p:nvPr/>
          </p:nvSpPr>
          <p:spPr>
            <a:xfrm>
              <a:off x="0" y="3040077"/>
              <a:ext cx="6350000" cy="4349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ctr" defTabSz="584200">
                <a:buClr>
                  <a:srgbClr val="4349AA"/>
                </a:buClr>
                <a:buFont typeface="Arial"/>
                <a:defRPr sz="2300" b="1">
                  <a:solidFill>
                    <a:srgbClr val="4349AA"/>
                  </a:solidFill>
                  <a:uFill>
                    <a:solidFill>
                      <a:srgbClr val="4349AA"/>
                    </a:solidFill>
                  </a:uFill>
                  <a:latin typeface="Arial"/>
                  <a:ea typeface="Arial"/>
                  <a:cs typeface="Arial"/>
                  <a:sym typeface="Arial"/>
                </a:defRPr>
              </a:lvl1pPr>
            </a:lstStyle>
            <a:p>
              <a:r>
                <a:t>diversity of production area</a:t>
              </a:r>
            </a:p>
          </p:txBody>
        </p:sp>
      </p:grpSp>
      <p:grpSp>
        <p:nvGrpSpPr>
          <p:cNvPr id="768" name="Group"/>
          <p:cNvGrpSpPr/>
          <p:nvPr/>
        </p:nvGrpSpPr>
        <p:grpSpPr>
          <a:xfrm>
            <a:off x="8458200" y="5638800"/>
            <a:ext cx="2270761" cy="2055708"/>
            <a:chOff x="0" y="0"/>
            <a:chExt cx="2270760" cy="2055707"/>
          </a:xfrm>
        </p:grpSpPr>
        <p:grpSp>
          <p:nvGrpSpPr>
            <p:cNvPr id="761" name="Group"/>
            <p:cNvGrpSpPr/>
            <p:nvPr/>
          </p:nvGrpSpPr>
          <p:grpSpPr>
            <a:xfrm>
              <a:off x="0" y="0"/>
              <a:ext cx="1381761" cy="1346331"/>
              <a:chOff x="0" y="0"/>
              <a:chExt cx="1381760" cy="1346330"/>
            </a:xfrm>
          </p:grpSpPr>
          <p:sp>
            <p:nvSpPr>
              <p:cNvPr id="759" name="Oval"/>
              <p:cNvSpPr/>
              <p:nvPr/>
            </p:nvSpPr>
            <p:spPr>
              <a:xfrm>
                <a:off x="0" y="0"/>
                <a:ext cx="1381761" cy="1346331"/>
              </a:xfrm>
              <a:prstGeom prst="ellipse">
                <a:avLst/>
              </a:prstGeom>
              <a:solidFill>
                <a:srgbClr val="4353FF">
                  <a:alpha val="25000"/>
                </a:srgbClr>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60" name="Rectangle"/>
              <p:cNvSpPr txBox="1"/>
              <p:nvPr/>
            </p:nvSpPr>
            <p:spPr>
              <a:xfrm>
                <a:off x="641350" y="320528"/>
                <a:ext cx="88900" cy="698501"/>
              </a:xfrm>
              <a:prstGeom prst="rect">
                <a:avLst/>
              </a:prstGeom>
              <a:noFill/>
              <a:ln w="12700" cap="flat">
                <a:noFill/>
                <a:miter lim="400000"/>
              </a:ln>
              <a:effectLst/>
            </p:spPr>
            <p:txBody>
              <a:bodyPr wrap="square" lIns="38100" tIns="38100" rIns="38100" bIns="38100" numCol="1" anchor="ctr">
                <a:noAutofit/>
              </a:bodyPr>
              <a:lstStyle/>
              <a:p>
                <a:pPr marL="56816" marR="56816" algn="ctr" defTabSz="584200">
                  <a:buClr>
                    <a:srgbClr val="000000"/>
                  </a:buClr>
                  <a:buFont typeface="Arial"/>
                  <a:defRPr sz="4200">
                    <a:latin typeface="+mn-lt"/>
                    <a:ea typeface="+mn-ea"/>
                    <a:cs typeface="+mn-cs"/>
                    <a:sym typeface="Gill Sans"/>
                  </a:defRPr>
                </a:pPr>
                <a:endParaRPr/>
              </a:p>
            </p:txBody>
          </p:sp>
        </p:grpSp>
        <p:grpSp>
          <p:nvGrpSpPr>
            <p:cNvPr id="764" name="Group"/>
            <p:cNvGrpSpPr/>
            <p:nvPr/>
          </p:nvGrpSpPr>
          <p:grpSpPr>
            <a:xfrm>
              <a:off x="889000" y="0"/>
              <a:ext cx="1381761" cy="1346331"/>
              <a:chOff x="0" y="0"/>
              <a:chExt cx="1381760" cy="1346330"/>
            </a:xfrm>
          </p:grpSpPr>
          <p:sp>
            <p:nvSpPr>
              <p:cNvPr id="762" name="Oval"/>
              <p:cNvSpPr/>
              <p:nvPr/>
            </p:nvSpPr>
            <p:spPr>
              <a:xfrm>
                <a:off x="0" y="0"/>
                <a:ext cx="1381761" cy="1346331"/>
              </a:xfrm>
              <a:prstGeom prst="ellipse">
                <a:avLst/>
              </a:prstGeom>
              <a:solidFill>
                <a:srgbClr val="FFFB00">
                  <a:alpha val="25000"/>
                </a:srgbClr>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63" name="Rectangle"/>
              <p:cNvSpPr txBox="1"/>
              <p:nvPr/>
            </p:nvSpPr>
            <p:spPr>
              <a:xfrm>
                <a:off x="646429" y="320528"/>
                <a:ext cx="88901" cy="698501"/>
              </a:xfrm>
              <a:prstGeom prst="rect">
                <a:avLst/>
              </a:prstGeom>
              <a:noFill/>
              <a:ln w="12700" cap="flat">
                <a:noFill/>
                <a:miter lim="400000"/>
              </a:ln>
              <a:effectLst/>
            </p:spPr>
            <p:txBody>
              <a:bodyPr wrap="square" lIns="38100" tIns="38100" rIns="38100" bIns="38100" numCol="1" anchor="ctr">
                <a:noAutofit/>
              </a:bodyPr>
              <a:lstStyle/>
              <a:p>
                <a:pPr marL="56816" marR="56816" algn="ctr" defTabSz="584200">
                  <a:buClr>
                    <a:srgbClr val="000000"/>
                  </a:buClr>
                  <a:buFont typeface="Arial"/>
                  <a:defRPr sz="4200">
                    <a:latin typeface="+mn-lt"/>
                    <a:ea typeface="+mn-ea"/>
                    <a:cs typeface="+mn-cs"/>
                    <a:sym typeface="Gill Sans"/>
                  </a:defRPr>
                </a:pPr>
                <a:endParaRPr/>
              </a:p>
            </p:txBody>
          </p:sp>
        </p:grpSp>
        <p:grpSp>
          <p:nvGrpSpPr>
            <p:cNvPr id="767" name="Group"/>
            <p:cNvGrpSpPr/>
            <p:nvPr/>
          </p:nvGrpSpPr>
          <p:grpSpPr>
            <a:xfrm>
              <a:off x="441959" y="709376"/>
              <a:ext cx="1381761" cy="1346332"/>
              <a:chOff x="0" y="0"/>
              <a:chExt cx="1381760" cy="1346330"/>
            </a:xfrm>
          </p:grpSpPr>
          <p:sp>
            <p:nvSpPr>
              <p:cNvPr id="765" name="Oval"/>
              <p:cNvSpPr/>
              <p:nvPr/>
            </p:nvSpPr>
            <p:spPr>
              <a:xfrm>
                <a:off x="0" y="0"/>
                <a:ext cx="1381761" cy="1346331"/>
              </a:xfrm>
              <a:prstGeom prst="ellipse">
                <a:avLst/>
              </a:prstGeom>
              <a:solidFill>
                <a:srgbClr val="FF2600">
                  <a:alpha val="25000"/>
                </a:srgbClr>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66" name="Rectangle"/>
              <p:cNvSpPr txBox="1"/>
              <p:nvPr/>
            </p:nvSpPr>
            <p:spPr>
              <a:xfrm>
                <a:off x="646430" y="323915"/>
                <a:ext cx="88901" cy="698501"/>
              </a:xfrm>
              <a:prstGeom prst="rect">
                <a:avLst/>
              </a:prstGeom>
              <a:noFill/>
              <a:ln w="12700" cap="flat">
                <a:noFill/>
                <a:miter lim="400000"/>
              </a:ln>
              <a:effectLst/>
            </p:spPr>
            <p:txBody>
              <a:bodyPr wrap="square" lIns="38100" tIns="38100" rIns="38100" bIns="38100" numCol="1" anchor="ctr">
                <a:noAutofit/>
              </a:bodyPr>
              <a:lstStyle/>
              <a:p>
                <a:pPr marL="56816" marR="56816" algn="ctr" defTabSz="584200">
                  <a:buClr>
                    <a:srgbClr val="000000"/>
                  </a:buClr>
                  <a:buFont typeface="Arial"/>
                  <a:defRPr sz="4200">
                    <a:latin typeface="+mn-lt"/>
                    <a:ea typeface="+mn-ea"/>
                    <a:cs typeface="+mn-cs"/>
                    <a:sym typeface="Gill Sans"/>
                  </a:defRPr>
                </a:pPr>
                <a:endParaRPr/>
              </a:p>
            </p:txBody>
          </p:sp>
        </p:grpSp>
      </p:grpSp>
      <p:sp>
        <p:nvSpPr>
          <p:cNvPr id="769" name="Star"/>
          <p:cNvSpPr/>
          <p:nvPr/>
        </p:nvSpPr>
        <p:spPr>
          <a:xfrm>
            <a:off x="9318770" y="6286500"/>
            <a:ext cx="474549" cy="428858"/>
          </a:xfrm>
          <a:prstGeom prst="star5">
            <a:avLst>
              <a:gd name="adj" fmla="val 19000"/>
              <a:gd name="hf" fmla="val 105146"/>
              <a:gd name="vf" fmla="val 110557"/>
            </a:avLst>
          </a:prstGeom>
          <a:solidFill>
            <a:srgbClr val="FF2600"/>
          </a:solidFill>
          <a:ln w="12700">
            <a:solidFill>
              <a:srgbClr val="FF26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70" name="research is feasible,…"/>
          <p:cNvSpPr txBox="1"/>
          <p:nvPr/>
        </p:nvSpPr>
        <p:spPr>
          <a:xfrm>
            <a:off x="7741191" y="7804150"/>
            <a:ext cx="4340363" cy="736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200">
                <a:latin typeface="+mn-lt"/>
                <a:ea typeface="+mn-ea"/>
                <a:cs typeface="+mn-cs"/>
                <a:sym typeface="Gill Sans"/>
              </a:defRPr>
            </a:pPr>
            <a:r>
              <a:t>research is feasible, </a:t>
            </a:r>
          </a:p>
          <a:p>
            <a:pPr algn="ctr" defTabSz="584200">
              <a:buClr>
                <a:srgbClr val="000000"/>
              </a:buClr>
              <a:buFont typeface="Arial"/>
              <a:defRPr sz="2200">
                <a:latin typeface="+mn-lt"/>
                <a:ea typeface="+mn-ea"/>
                <a:cs typeface="+mn-cs"/>
                <a:sym typeface="Gill Sans"/>
              </a:defRPr>
            </a:pPr>
            <a:r>
              <a:t>results are unknown, policy is feasible</a:t>
            </a:r>
          </a:p>
        </p:txBody>
      </p:sp>
      <p:sp>
        <p:nvSpPr>
          <p:cNvPr id="771" name="?"/>
          <p:cNvSpPr txBox="1"/>
          <p:nvPr/>
        </p:nvSpPr>
        <p:spPr>
          <a:xfrm>
            <a:off x="4473899" y="6755216"/>
            <a:ext cx="502184" cy="81742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buClr>
                <a:srgbClr val="FF2600"/>
              </a:buClr>
              <a:buFont typeface="Arial"/>
              <a:defRPr sz="5000" b="1">
                <a:solidFill>
                  <a:srgbClr val="FF2600"/>
                </a:solidFill>
                <a:uFill>
                  <a:solidFill>
                    <a:srgbClr val="FF2600"/>
                  </a:solidFill>
                </a:uFill>
                <a:latin typeface="Arial"/>
                <a:ea typeface="Arial"/>
                <a:cs typeface="Arial"/>
                <a:sym typeface="Arial"/>
              </a:defRPr>
            </a:lvl1pPr>
          </a:lstStyle>
          <a:p>
            <a:r>
              <a:t>?</a:t>
            </a:r>
          </a:p>
        </p:txBody>
      </p:sp>
      <p:sp>
        <p:nvSpPr>
          <p:cNvPr id="772" name="Line"/>
          <p:cNvSpPr/>
          <p:nvPr/>
        </p:nvSpPr>
        <p:spPr>
          <a:xfrm>
            <a:off x="5638800" y="2921000"/>
            <a:ext cx="1625599" cy="2258"/>
          </a:xfrm>
          <a:prstGeom prst="line">
            <a:avLst/>
          </a:prstGeom>
          <a:ln w="38100">
            <a:solidFill>
              <a:srgbClr val="000000"/>
            </a:solidFill>
            <a:tailEnd type="triangle"/>
          </a:ln>
        </p:spPr>
        <p:txBody>
          <a:bodyPr lIns="50800" tIns="50800" rIns="50800" bIns="50800" anchor="ctr"/>
          <a:lstStyle/>
          <a:p>
            <a:endParaRPr/>
          </a:p>
        </p:txBody>
      </p:sp>
      <p:sp>
        <p:nvSpPr>
          <p:cNvPr id="773" name="high research priority"/>
          <p:cNvSpPr txBox="1"/>
          <p:nvPr/>
        </p:nvSpPr>
        <p:spPr>
          <a:xfrm>
            <a:off x="8156899" y="8774335"/>
            <a:ext cx="3247877" cy="44723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FF2600"/>
              </a:buClr>
              <a:buFont typeface="Arial"/>
              <a:defRPr sz="2400">
                <a:latin typeface="+mn-lt"/>
                <a:ea typeface="+mn-ea"/>
                <a:cs typeface="+mn-cs"/>
                <a:sym typeface="Gill Sans"/>
              </a:defRPr>
            </a:pPr>
            <a:r>
              <a:rPr b="1">
                <a:solidFill>
                  <a:srgbClr val="FF2600"/>
                </a:solidFill>
                <a:uFill>
                  <a:solidFill>
                    <a:srgbClr val="FF2600"/>
                  </a:solidFill>
                </a:uFill>
                <a:latin typeface="Arial"/>
                <a:ea typeface="Arial"/>
                <a:cs typeface="Arial"/>
                <a:sym typeface="Arial"/>
              </a:rPr>
              <a:t>high</a:t>
            </a:r>
            <a:r>
              <a:rPr b="1">
                <a:latin typeface="Arial"/>
                <a:ea typeface="Arial"/>
                <a:cs typeface="Arial"/>
                <a:sym typeface="Arial"/>
              </a:rPr>
              <a:t> research priority</a:t>
            </a:r>
          </a:p>
        </p:txBody>
      </p:sp>
      <p:sp>
        <p:nvSpPr>
          <p:cNvPr id="774" name="Line"/>
          <p:cNvSpPr/>
          <p:nvPr/>
        </p:nvSpPr>
        <p:spPr>
          <a:xfrm>
            <a:off x="7416800" y="9067800"/>
            <a:ext cx="647697" cy="2249"/>
          </a:xfrm>
          <a:prstGeom prst="line">
            <a:avLst/>
          </a:prstGeom>
          <a:ln w="38100">
            <a:solidFill>
              <a:srgbClr val="000000"/>
            </a:solidFill>
            <a:tailEnd type="triangle"/>
          </a:ln>
        </p:spPr>
        <p:txBody>
          <a:bodyPr lIns="50800" tIns="50800" rIns="50800" bIns="50800" anchor="ctr"/>
          <a:lstStyle/>
          <a:p>
            <a:endParaRPr/>
          </a:p>
        </p:txBody>
      </p:sp>
      <p:sp>
        <p:nvSpPr>
          <p:cNvPr id="775" name="Diversity of Production Area"/>
          <p:cNvSpPr txBox="1"/>
          <p:nvPr/>
        </p:nvSpPr>
        <p:spPr>
          <a:xfrm>
            <a:off x="2820456" y="88900"/>
            <a:ext cx="7296970" cy="6985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buClr>
                <a:srgbClr val="4349AA"/>
              </a:buClr>
              <a:buFont typeface="Arial"/>
              <a:defRPr sz="4200" b="1">
                <a:solidFill>
                  <a:srgbClr val="4349AA"/>
                </a:solidFill>
                <a:uFill>
                  <a:solidFill>
                    <a:srgbClr val="4349AA"/>
                  </a:solidFill>
                </a:uFill>
                <a:latin typeface="Arial"/>
                <a:ea typeface="Arial"/>
                <a:cs typeface="Arial"/>
                <a:sym typeface="Arial"/>
              </a:defRPr>
            </a:lvl1pPr>
          </a:lstStyle>
          <a:p>
            <a:r>
              <a:t>Diversity of Production Area</a:t>
            </a:r>
          </a:p>
        </p:txBody>
      </p:sp>
      <p:grpSp>
        <p:nvGrpSpPr>
          <p:cNvPr id="789" name="Group"/>
          <p:cNvGrpSpPr/>
          <p:nvPr/>
        </p:nvGrpSpPr>
        <p:grpSpPr>
          <a:xfrm>
            <a:off x="7581899" y="977900"/>
            <a:ext cx="4127501" cy="4013201"/>
            <a:chOff x="0" y="0"/>
            <a:chExt cx="4127500" cy="4013200"/>
          </a:xfrm>
        </p:grpSpPr>
        <p:sp>
          <p:nvSpPr>
            <p:cNvPr id="776" name="Rectangle"/>
            <p:cNvSpPr/>
            <p:nvPr/>
          </p:nvSpPr>
          <p:spPr>
            <a:xfrm>
              <a:off x="1409700" y="0"/>
              <a:ext cx="1295400" cy="2603500"/>
            </a:xfrm>
            <a:prstGeom prst="rect">
              <a:avLst/>
            </a:prstGeom>
            <a:solidFill>
              <a:srgbClr val="7A43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77" name="Rectangle"/>
            <p:cNvSpPr/>
            <p:nvPr/>
          </p:nvSpPr>
          <p:spPr>
            <a:xfrm>
              <a:off x="0" y="0"/>
              <a:ext cx="1409700" cy="2603500"/>
            </a:xfrm>
            <a:prstGeom prst="rect">
              <a:avLst/>
            </a:prstGeom>
            <a:solidFill>
              <a:srgbClr val="FFD5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78" name="Rectangle"/>
            <p:cNvSpPr/>
            <p:nvPr/>
          </p:nvSpPr>
          <p:spPr>
            <a:xfrm>
              <a:off x="2717800" y="0"/>
              <a:ext cx="1409700" cy="2603500"/>
            </a:xfrm>
            <a:prstGeom prst="rect">
              <a:avLst/>
            </a:prstGeom>
            <a:solidFill>
              <a:srgbClr val="FFFB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79" name="Rectangle"/>
            <p:cNvSpPr/>
            <p:nvPr/>
          </p:nvSpPr>
          <p:spPr>
            <a:xfrm>
              <a:off x="0" y="2603500"/>
              <a:ext cx="2057400" cy="1409700"/>
            </a:xfrm>
            <a:prstGeom prst="rect">
              <a:avLst/>
            </a:prstGeom>
            <a:solidFill>
              <a:srgbClr val="D848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80" name="Rectangle"/>
            <p:cNvSpPr/>
            <p:nvPr/>
          </p:nvSpPr>
          <p:spPr>
            <a:xfrm>
              <a:off x="2057400" y="2603500"/>
              <a:ext cx="2057400" cy="1409700"/>
            </a:xfrm>
            <a:prstGeom prst="rect">
              <a:avLst/>
            </a:prstGeom>
            <a:solidFill>
              <a:srgbClr val="D84F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786" name="Group"/>
            <p:cNvGrpSpPr/>
            <p:nvPr/>
          </p:nvGrpSpPr>
          <p:grpSpPr>
            <a:xfrm>
              <a:off x="1739900" y="1625600"/>
              <a:ext cx="762000" cy="762000"/>
              <a:chOff x="0" y="0"/>
              <a:chExt cx="762000" cy="762000"/>
            </a:xfrm>
          </p:grpSpPr>
          <p:sp>
            <p:nvSpPr>
              <p:cNvPr id="781" name="Square"/>
              <p:cNvSpPr/>
              <p:nvPr/>
            </p:nvSpPr>
            <p:spPr>
              <a:xfrm>
                <a:off x="0" y="0"/>
                <a:ext cx="762000" cy="762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82" name="Circle"/>
              <p:cNvSpPr/>
              <p:nvPr/>
            </p:nvSpPr>
            <p:spPr>
              <a:xfrm>
                <a:off x="88900" y="112606"/>
                <a:ext cx="114300" cy="114301"/>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83" name="Circle"/>
              <p:cNvSpPr/>
              <p:nvPr/>
            </p:nvSpPr>
            <p:spPr>
              <a:xfrm>
                <a:off x="520700" y="112606"/>
                <a:ext cx="114300" cy="114301"/>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84" name="Circle"/>
              <p:cNvSpPr/>
              <p:nvPr/>
            </p:nvSpPr>
            <p:spPr>
              <a:xfrm>
                <a:off x="88900" y="546100"/>
                <a:ext cx="114300" cy="114300"/>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85" name="Circle"/>
              <p:cNvSpPr/>
              <p:nvPr/>
            </p:nvSpPr>
            <p:spPr>
              <a:xfrm>
                <a:off x="520700" y="546100"/>
                <a:ext cx="114300" cy="114300"/>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787" name="Shape"/>
            <p:cNvSpPr/>
            <p:nvPr/>
          </p:nvSpPr>
          <p:spPr>
            <a:xfrm>
              <a:off x="2501900" y="0"/>
              <a:ext cx="1625600" cy="1193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88" name="Shape"/>
            <p:cNvSpPr/>
            <p:nvPr/>
          </p:nvSpPr>
          <p:spPr>
            <a:xfrm rot="10800000">
              <a:off x="0" y="2819400"/>
              <a:ext cx="1625600" cy="1193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Tree>
  </p:cSld>
  <p:clrMapOvr>
    <a:masterClrMapping/>
  </p:clrMapOvr>
  <mc:AlternateContent xmlns:mc="http://schemas.openxmlformats.org/markup-compatibility/2006">
    <mc:Choice xmlns:p15="http://schemas.microsoft.com/office/powerpoint/2012/main" Requires="p15">
      <p:transition spd="slow">
        <p15:prstTrans prst="peelOff" invX="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 name="image.pdf" descr="image.pdf"/>
          <p:cNvPicPr>
            <a:picLocks/>
          </p:cNvPicPr>
          <p:nvPr/>
        </p:nvPicPr>
        <p:blipFill>
          <a:blip r:embed="rId3">
            <a:extLst/>
          </a:blip>
          <a:stretch>
            <a:fillRect/>
          </a:stretch>
        </p:blipFill>
        <p:spPr>
          <a:xfrm>
            <a:off x="1460500" y="2667000"/>
            <a:ext cx="10083801" cy="7124700"/>
          </a:xfrm>
          <a:prstGeom prst="rect">
            <a:avLst/>
          </a:prstGeom>
          <a:ln w="12700">
            <a:miter lim="400000"/>
          </a:ln>
        </p:spPr>
      </p:pic>
      <p:sp>
        <p:nvSpPr>
          <p:cNvPr id="500" name="Can YOU see a difference?"/>
          <p:cNvSpPr txBox="1">
            <a:spLocks noGrp="1"/>
          </p:cNvSpPr>
          <p:nvPr>
            <p:ph type="title"/>
          </p:nvPr>
        </p:nvSpPr>
        <p:spPr>
          <a:prstGeom prst="rect">
            <a:avLst/>
          </a:prstGeom>
        </p:spPr>
        <p:txBody>
          <a:bodyPr/>
          <a:lstStyle/>
          <a:p>
            <a:r>
              <a:t>Can YOU see a difference?</a:t>
            </a: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4" name="Group"/>
          <p:cNvGrpSpPr/>
          <p:nvPr/>
        </p:nvGrpSpPr>
        <p:grpSpPr>
          <a:xfrm>
            <a:off x="1295399" y="977900"/>
            <a:ext cx="4127501" cy="4013201"/>
            <a:chOff x="0" y="0"/>
            <a:chExt cx="4127500" cy="4013200"/>
          </a:xfrm>
        </p:grpSpPr>
        <p:sp>
          <p:nvSpPr>
            <p:cNvPr id="791" name="Rectangle"/>
            <p:cNvSpPr/>
            <p:nvPr/>
          </p:nvSpPr>
          <p:spPr>
            <a:xfrm>
              <a:off x="1409700" y="0"/>
              <a:ext cx="1295400" cy="2603500"/>
            </a:xfrm>
            <a:prstGeom prst="rect">
              <a:avLst/>
            </a:prstGeom>
            <a:solidFill>
              <a:srgbClr val="7A43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92" name="Rectangle"/>
            <p:cNvSpPr/>
            <p:nvPr/>
          </p:nvSpPr>
          <p:spPr>
            <a:xfrm>
              <a:off x="0" y="0"/>
              <a:ext cx="1409700" cy="2603500"/>
            </a:xfrm>
            <a:prstGeom prst="rect">
              <a:avLst/>
            </a:prstGeom>
            <a:solidFill>
              <a:srgbClr val="FFD5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93" name="Rectangle"/>
            <p:cNvSpPr/>
            <p:nvPr/>
          </p:nvSpPr>
          <p:spPr>
            <a:xfrm>
              <a:off x="2717800" y="0"/>
              <a:ext cx="1409700" cy="2603500"/>
            </a:xfrm>
            <a:prstGeom prst="rect">
              <a:avLst/>
            </a:prstGeom>
            <a:solidFill>
              <a:srgbClr val="FFFB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94" name="Rectangle"/>
            <p:cNvSpPr/>
            <p:nvPr/>
          </p:nvSpPr>
          <p:spPr>
            <a:xfrm>
              <a:off x="0" y="2603500"/>
              <a:ext cx="2057400" cy="1409700"/>
            </a:xfrm>
            <a:prstGeom prst="rect">
              <a:avLst/>
            </a:prstGeom>
            <a:solidFill>
              <a:srgbClr val="D848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95" name="Rectangle"/>
            <p:cNvSpPr/>
            <p:nvPr/>
          </p:nvSpPr>
          <p:spPr>
            <a:xfrm>
              <a:off x="2070100" y="2603500"/>
              <a:ext cx="2057400" cy="1409700"/>
            </a:xfrm>
            <a:prstGeom prst="rect">
              <a:avLst/>
            </a:prstGeom>
            <a:solidFill>
              <a:srgbClr val="D84F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801" name="Group"/>
            <p:cNvGrpSpPr/>
            <p:nvPr/>
          </p:nvGrpSpPr>
          <p:grpSpPr>
            <a:xfrm>
              <a:off x="1739900" y="1625600"/>
              <a:ext cx="762000" cy="762000"/>
              <a:chOff x="0" y="0"/>
              <a:chExt cx="762000" cy="762000"/>
            </a:xfrm>
          </p:grpSpPr>
          <p:sp>
            <p:nvSpPr>
              <p:cNvPr id="796" name="Square"/>
              <p:cNvSpPr/>
              <p:nvPr/>
            </p:nvSpPr>
            <p:spPr>
              <a:xfrm>
                <a:off x="0" y="0"/>
                <a:ext cx="762000" cy="762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97" name="Circle"/>
              <p:cNvSpPr/>
              <p:nvPr/>
            </p:nvSpPr>
            <p:spPr>
              <a:xfrm>
                <a:off x="88900" y="112606"/>
                <a:ext cx="114300" cy="114301"/>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98" name="Circle"/>
              <p:cNvSpPr/>
              <p:nvPr/>
            </p:nvSpPr>
            <p:spPr>
              <a:xfrm>
                <a:off x="520700" y="112606"/>
                <a:ext cx="114300" cy="114301"/>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99" name="Circle"/>
              <p:cNvSpPr/>
              <p:nvPr/>
            </p:nvSpPr>
            <p:spPr>
              <a:xfrm>
                <a:off x="88900" y="546100"/>
                <a:ext cx="114300" cy="114300"/>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00" name="Circle"/>
              <p:cNvSpPr/>
              <p:nvPr/>
            </p:nvSpPr>
            <p:spPr>
              <a:xfrm>
                <a:off x="520700" y="546100"/>
                <a:ext cx="114300" cy="114300"/>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802" name="Shape"/>
            <p:cNvSpPr/>
            <p:nvPr/>
          </p:nvSpPr>
          <p:spPr>
            <a:xfrm>
              <a:off x="2501900" y="0"/>
              <a:ext cx="1625600" cy="1193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03" name="Shape"/>
            <p:cNvSpPr/>
            <p:nvPr/>
          </p:nvSpPr>
          <p:spPr>
            <a:xfrm rot="10800000">
              <a:off x="0" y="2819400"/>
              <a:ext cx="1625600" cy="1193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grpSp>
        <p:nvGrpSpPr>
          <p:cNvPr id="835" name="Group"/>
          <p:cNvGrpSpPr/>
          <p:nvPr/>
        </p:nvGrpSpPr>
        <p:grpSpPr>
          <a:xfrm>
            <a:off x="7696199" y="977900"/>
            <a:ext cx="4114801" cy="4013201"/>
            <a:chOff x="0" y="0"/>
            <a:chExt cx="4114800" cy="4013200"/>
          </a:xfrm>
        </p:grpSpPr>
        <p:sp>
          <p:nvSpPr>
            <p:cNvPr id="805" name="Rectangle"/>
            <p:cNvSpPr/>
            <p:nvPr/>
          </p:nvSpPr>
          <p:spPr>
            <a:xfrm>
              <a:off x="0" y="0"/>
              <a:ext cx="863600" cy="1193800"/>
            </a:xfrm>
            <a:prstGeom prst="rect">
              <a:avLst/>
            </a:prstGeom>
            <a:solidFill>
              <a:srgbClr val="7A43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06" name="Rectangle"/>
            <p:cNvSpPr/>
            <p:nvPr/>
          </p:nvSpPr>
          <p:spPr>
            <a:xfrm>
              <a:off x="0" y="2921000"/>
              <a:ext cx="863600" cy="1079500"/>
            </a:xfrm>
            <a:prstGeom prst="rect">
              <a:avLst/>
            </a:prstGeom>
            <a:solidFill>
              <a:srgbClr val="7A43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07" name="Rectangle"/>
            <p:cNvSpPr/>
            <p:nvPr/>
          </p:nvSpPr>
          <p:spPr>
            <a:xfrm>
              <a:off x="863600" y="762000"/>
              <a:ext cx="546100" cy="1409700"/>
            </a:xfrm>
            <a:prstGeom prst="rect">
              <a:avLst/>
            </a:prstGeom>
            <a:solidFill>
              <a:srgbClr val="7A43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08" name="Rectangle"/>
            <p:cNvSpPr/>
            <p:nvPr/>
          </p:nvSpPr>
          <p:spPr>
            <a:xfrm>
              <a:off x="3251200" y="762000"/>
              <a:ext cx="863600" cy="762000"/>
            </a:xfrm>
            <a:prstGeom prst="rect">
              <a:avLst/>
            </a:prstGeom>
            <a:solidFill>
              <a:srgbClr val="7A43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09" name="Rectangle"/>
            <p:cNvSpPr/>
            <p:nvPr/>
          </p:nvSpPr>
          <p:spPr>
            <a:xfrm>
              <a:off x="863600" y="0"/>
              <a:ext cx="863600" cy="977900"/>
            </a:xfrm>
            <a:prstGeom prst="rect">
              <a:avLst/>
            </a:prstGeom>
            <a:solidFill>
              <a:srgbClr val="D848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10" name="Rectangle"/>
            <p:cNvSpPr/>
            <p:nvPr/>
          </p:nvSpPr>
          <p:spPr>
            <a:xfrm>
              <a:off x="2705100" y="0"/>
              <a:ext cx="546100" cy="977900"/>
            </a:xfrm>
            <a:prstGeom prst="rect">
              <a:avLst/>
            </a:prstGeom>
            <a:solidFill>
              <a:srgbClr val="D848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11" name="Rectangle"/>
            <p:cNvSpPr/>
            <p:nvPr/>
          </p:nvSpPr>
          <p:spPr>
            <a:xfrm>
              <a:off x="2387600" y="2057400"/>
              <a:ext cx="863600" cy="1079500"/>
            </a:xfrm>
            <a:prstGeom prst="rect">
              <a:avLst/>
            </a:prstGeom>
            <a:solidFill>
              <a:srgbClr val="D848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12" name="Rectangle"/>
            <p:cNvSpPr/>
            <p:nvPr/>
          </p:nvSpPr>
          <p:spPr>
            <a:xfrm>
              <a:off x="1193800" y="3136900"/>
              <a:ext cx="977900" cy="863600"/>
            </a:xfrm>
            <a:prstGeom prst="rect">
              <a:avLst/>
            </a:prstGeom>
            <a:solidFill>
              <a:srgbClr val="D848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13" name="Square"/>
            <p:cNvSpPr/>
            <p:nvPr/>
          </p:nvSpPr>
          <p:spPr>
            <a:xfrm>
              <a:off x="1727200" y="0"/>
              <a:ext cx="977900" cy="977900"/>
            </a:xfrm>
            <a:prstGeom prst="rect">
              <a:avLst/>
            </a:prstGeom>
            <a:solidFill>
              <a:srgbClr val="D84F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14" name="Square"/>
            <p:cNvSpPr/>
            <p:nvPr/>
          </p:nvSpPr>
          <p:spPr>
            <a:xfrm>
              <a:off x="863600" y="2159000"/>
              <a:ext cx="977900" cy="977900"/>
            </a:xfrm>
            <a:prstGeom prst="rect">
              <a:avLst/>
            </a:prstGeom>
            <a:solidFill>
              <a:srgbClr val="D84F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15" name="Rectangle"/>
            <p:cNvSpPr/>
            <p:nvPr/>
          </p:nvSpPr>
          <p:spPr>
            <a:xfrm>
              <a:off x="2387600" y="977900"/>
              <a:ext cx="863600" cy="1193800"/>
            </a:xfrm>
            <a:prstGeom prst="rect">
              <a:avLst/>
            </a:prstGeom>
            <a:solidFill>
              <a:srgbClr val="D84F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16" name="Rectangle"/>
            <p:cNvSpPr/>
            <p:nvPr/>
          </p:nvSpPr>
          <p:spPr>
            <a:xfrm>
              <a:off x="2171700" y="3136900"/>
              <a:ext cx="1079500" cy="863600"/>
            </a:xfrm>
            <a:prstGeom prst="rect">
              <a:avLst/>
            </a:prstGeom>
            <a:solidFill>
              <a:srgbClr val="D84F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17" name="Rectangle"/>
            <p:cNvSpPr/>
            <p:nvPr/>
          </p:nvSpPr>
          <p:spPr>
            <a:xfrm>
              <a:off x="3251200" y="0"/>
              <a:ext cx="863600" cy="762000"/>
            </a:xfrm>
            <a:prstGeom prst="rect">
              <a:avLst/>
            </a:prstGeom>
            <a:solidFill>
              <a:srgbClr val="FFD5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18" name="Rectangle"/>
            <p:cNvSpPr/>
            <p:nvPr/>
          </p:nvSpPr>
          <p:spPr>
            <a:xfrm>
              <a:off x="1409700" y="977900"/>
              <a:ext cx="1295400" cy="863600"/>
            </a:xfrm>
            <a:prstGeom prst="rect">
              <a:avLst/>
            </a:prstGeom>
            <a:solidFill>
              <a:srgbClr val="FFD5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19" name="Rectangle"/>
            <p:cNvSpPr/>
            <p:nvPr/>
          </p:nvSpPr>
          <p:spPr>
            <a:xfrm>
              <a:off x="0" y="2159000"/>
              <a:ext cx="863600" cy="762000"/>
            </a:xfrm>
            <a:prstGeom prst="rect">
              <a:avLst/>
            </a:prstGeom>
            <a:solidFill>
              <a:srgbClr val="FFD5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20" name="Square"/>
            <p:cNvSpPr/>
            <p:nvPr/>
          </p:nvSpPr>
          <p:spPr>
            <a:xfrm>
              <a:off x="3251200" y="2273300"/>
              <a:ext cx="863600" cy="863600"/>
            </a:xfrm>
            <a:prstGeom prst="rect">
              <a:avLst/>
            </a:prstGeom>
            <a:solidFill>
              <a:srgbClr val="FFD5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21" name="Square"/>
            <p:cNvSpPr/>
            <p:nvPr/>
          </p:nvSpPr>
          <p:spPr>
            <a:xfrm>
              <a:off x="3251200" y="3136900"/>
              <a:ext cx="863600" cy="863600"/>
            </a:xfrm>
            <a:prstGeom prst="rect">
              <a:avLst/>
            </a:prstGeom>
            <a:solidFill>
              <a:srgbClr val="FFFB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22" name="Rectangle"/>
            <p:cNvSpPr/>
            <p:nvPr/>
          </p:nvSpPr>
          <p:spPr>
            <a:xfrm>
              <a:off x="863600" y="3136900"/>
              <a:ext cx="330200" cy="863600"/>
            </a:xfrm>
            <a:prstGeom prst="rect">
              <a:avLst/>
            </a:prstGeom>
            <a:solidFill>
              <a:srgbClr val="FFFB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23" name="Rectangle"/>
            <p:cNvSpPr/>
            <p:nvPr/>
          </p:nvSpPr>
          <p:spPr>
            <a:xfrm>
              <a:off x="1409700" y="1841500"/>
              <a:ext cx="977900" cy="330200"/>
            </a:xfrm>
            <a:prstGeom prst="rect">
              <a:avLst/>
            </a:prstGeom>
            <a:solidFill>
              <a:srgbClr val="D848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24" name="Rectangle"/>
            <p:cNvSpPr/>
            <p:nvPr/>
          </p:nvSpPr>
          <p:spPr>
            <a:xfrm>
              <a:off x="1841500" y="2159000"/>
              <a:ext cx="546100" cy="977900"/>
            </a:xfrm>
            <a:prstGeom prst="rect">
              <a:avLst/>
            </a:prstGeom>
            <a:solidFill>
              <a:srgbClr val="FFFB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25" name="Rectangle"/>
            <p:cNvSpPr/>
            <p:nvPr/>
          </p:nvSpPr>
          <p:spPr>
            <a:xfrm>
              <a:off x="0" y="977900"/>
              <a:ext cx="863600" cy="1193800"/>
            </a:xfrm>
            <a:prstGeom prst="rect">
              <a:avLst/>
            </a:prstGeom>
            <a:solidFill>
              <a:srgbClr val="FFFB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26" name="Rectangle"/>
            <p:cNvSpPr/>
            <p:nvPr/>
          </p:nvSpPr>
          <p:spPr>
            <a:xfrm>
              <a:off x="3251200" y="1511300"/>
              <a:ext cx="863600" cy="762000"/>
            </a:xfrm>
            <a:prstGeom prst="rect">
              <a:avLst/>
            </a:prstGeom>
            <a:solidFill>
              <a:srgbClr val="FFFB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832" name="Group"/>
            <p:cNvGrpSpPr/>
            <p:nvPr/>
          </p:nvGrpSpPr>
          <p:grpSpPr>
            <a:xfrm>
              <a:off x="1727200" y="1727200"/>
              <a:ext cx="762000" cy="762000"/>
              <a:chOff x="0" y="0"/>
              <a:chExt cx="762000" cy="762000"/>
            </a:xfrm>
          </p:grpSpPr>
          <p:sp>
            <p:nvSpPr>
              <p:cNvPr id="827" name="Square"/>
              <p:cNvSpPr/>
              <p:nvPr/>
            </p:nvSpPr>
            <p:spPr>
              <a:xfrm>
                <a:off x="0" y="0"/>
                <a:ext cx="762000" cy="762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28" name="Circle"/>
              <p:cNvSpPr/>
              <p:nvPr/>
            </p:nvSpPr>
            <p:spPr>
              <a:xfrm>
                <a:off x="101600" y="119380"/>
                <a:ext cx="114300" cy="114301"/>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29" name="Circle"/>
              <p:cNvSpPr/>
              <p:nvPr/>
            </p:nvSpPr>
            <p:spPr>
              <a:xfrm>
                <a:off x="533400" y="119380"/>
                <a:ext cx="114300" cy="114301"/>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30" name="Circle"/>
              <p:cNvSpPr/>
              <p:nvPr/>
            </p:nvSpPr>
            <p:spPr>
              <a:xfrm>
                <a:off x="101600" y="552873"/>
                <a:ext cx="114300" cy="114301"/>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31" name="Circle"/>
              <p:cNvSpPr/>
              <p:nvPr/>
            </p:nvSpPr>
            <p:spPr>
              <a:xfrm>
                <a:off x="533400" y="552873"/>
                <a:ext cx="114300" cy="114301"/>
              </a:xfrm>
              <a:prstGeom prst="ellipse">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833" name="Shape"/>
            <p:cNvSpPr/>
            <p:nvPr/>
          </p:nvSpPr>
          <p:spPr>
            <a:xfrm>
              <a:off x="2489200" y="0"/>
              <a:ext cx="1625600" cy="1193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34" name="Shape"/>
            <p:cNvSpPr/>
            <p:nvPr/>
          </p:nvSpPr>
          <p:spPr>
            <a:xfrm rot="10800000">
              <a:off x="0" y="2819400"/>
              <a:ext cx="1625600" cy="1193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836" name="Line"/>
          <p:cNvSpPr/>
          <p:nvPr/>
        </p:nvSpPr>
        <p:spPr>
          <a:xfrm>
            <a:off x="5638800" y="2921000"/>
            <a:ext cx="1625599" cy="2258"/>
          </a:xfrm>
          <a:prstGeom prst="line">
            <a:avLst/>
          </a:prstGeom>
          <a:ln w="38100">
            <a:solidFill>
              <a:srgbClr val="000000"/>
            </a:solidFill>
            <a:tailEnd type="triangle"/>
          </a:ln>
        </p:spPr>
        <p:txBody>
          <a:bodyPr lIns="50800" tIns="50800" rIns="50800" bIns="50800" anchor="ctr"/>
          <a:lstStyle/>
          <a:p>
            <a:endParaRPr/>
          </a:p>
        </p:txBody>
      </p:sp>
      <p:grpSp>
        <p:nvGrpSpPr>
          <p:cNvPr id="839" name="Group"/>
          <p:cNvGrpSpPr/>
          <p:nvPr/>
        </p:nvGrpSpPr>
        <p:grpSpPr>
          <a:xfrm>
            <a:off x="1081475" y="5524500"/>
            <a:ext cx="5207000" cy="2935961"/>
            <a:chOff x="0" y="0"/>
            <a:chExt cx="5206999" cy="2935960"/>
          </a:xfrm>
        </p:grpSpPr>
        <p:sp>
          <p:nvSpPr>
            <p:cNvPr id="837" name="Line"/>
            <p:cNvSpPr/>
            <p:nvPr/>
          </p:nvSpPr>
          <p:spPr>
            <a:xfrm>
              <a:off x="0" y="0"/>
              <a:ext cx="2256" cy="2921000"/>
            </a:xfrm>
            <a:prstGeom prst="line">
              <a:avLst/>
            </a:prstGeom>
            <a:noFill/>
            <a:ln w="25400" cap="flat">
              <a:solidFill>
                <a:srgbClr val="000000"/>
              </a:solidFill>
              <a:prstDash val="solid"/>
              <a:round/>
            </a:ln>
            <a:effectLst/>
          </p:spPr>
          <p:txBody>
            <a:bodyPr wrap="square" lIns="50800" tIns="50800" rIns="50800" bIns="50800" numCol="1" anchor="ctr">
              <a:noAutofit/>
            </a:bodyPr>
            <a:lstStyle/>
            <a:p>
              <a:endParaRPr/>
            </a:p>
          </p:txBody>
        </p:sp>
        <p:sp>
          <p:nvSpPr>
            <p:cNvPr id="838" name="Line"/>
            <p:cNvSpPr/>
            <p:nvPr/>
          </p:nvSpPr>
          <p:spPr>
            <a:xfrm>
              <a:off x="0" y="2933700"/>
              <a:ext cx="5207000" cy="2261"/>
            </a:xfrm>
            <a:prstGeom prst="line">
              <a:avLst/>
            </a:prstGeom>
            <a:noFill/>
            <a:ln w="25400" cap="flat">
              <a:solidFill>
                <a:srgbClr val="000000"/>
              </a:solidFill>
              <a:prstDash val="solid"/>
              <a:round/>
            </a:ln>
            <a:effectLst/>
          </p:spPr>
          <p:txBody>
            <a:bodyPr wrap="square" lIns="50800" tIns="50800" rIns="50800" bIns="50800" numCol="1" anchor="ctr">
              <a:noAutofit/>
            </a:bodyPr>
            <a:lstStyle/>
            <a:p>
              <a:endParaRPr/>
            </a:p>
          </p:txBody>
        </p:sp>
      </p:grpSp>
      <p:sp>
        <p:nvSpPr>
          <p:cNvPr id="840" name="Line"/>
          <p:cNvSpPr/>
          <p:nvPr/>
        </p:nvSpPr>
        <p:spPr>
          <a:xfrm flipV="1">
            <a:off x="1511300" y="5956300"/>
            <a:ext cx="3793067" cy="2275841"/>
          </a:xfrm>
          <a:prstGeom prst="line">
            <a:avLst/>
          </a:prstGeom>
          <a:ln w="25400">
            <a:solidFill>
              <a:srgbClr val="FF2600"/>
            </a:solidFill>
          </a:ln>
        </p:spPr>
        <p:txBody>
          <a:bodyPr lIns="50800" tIns="50800" rIns="50800" bIns="50800" anchor="ctr"/>
          <a:lstStyle/>
          <a:p>
            <a:endParaRPr/>
          </a:p>
        </p:txBody>
      </p:sp>
      <p:sp>
        <p:nvSpPr>
          <p:cNvPr id="841" name="biodiversity"/>
          <p:cNvSpPr txBox="1"/>
          <p:nvPr/>
        </p:nvSpPr>
        <p:spPr>
          <a:xfrm rot="16200000">
            <a:off x="-609579" y="6832231"/>
            <a:ext cx="2324058"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buClr>
                <a:srgbClr val="008F00"/>
              </a:buClr>
              <a:buFont typeface="Arial"/>
              <a:defRPr sz="3100" b="1">
                <a:solidFill>
                  <a:srgbClr val="008F00"/>
                </a:solidFill>
                <a:uFill>
                  <a:solidFill>
                    <a:srgbClr val="008F00"/>
                  </a:solidFill>
                </a:uFill>
                <a:latin typeface="Arial"/>
                <a:ea typeface="Arial"/>
                <a:cs typeface="Arial"/>
                <a:sym typeface="Arial"/>
              </a:defRPr>
            </a:lvl1pPr>
          </a:lstStyle>
          <a:p>
            <a:r>
              <a:t>biodiversity</a:t>
            </a:r>
          </a:p>
        </p:txBody>
      </p:sp>
      <p:sp>
        <p:nvSpPr>
          <p:cNvPr id="842" name="pattern of production area"/>
          <p:cNvSpPr txBox="1"/>
          <p:nvPr/>
        </p:nvSpPr>
        <p:spPr>
          <a:xfrm>
            <a:off x="1515" y="8533866"/>
            <a:ext cx="6553201" cy="49636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584200">
              <a:buClr>
                <a:srgbClr val="4349AA"/>
              </a:buClr>
              <a:buFont typeface="Arial"/>
              <a:defRPr sz="2800" b="1">
                <a:solidFill>
                  <a:srgbClr val="4349AA"/>
                </a:solidFill>
                <a:uFill>
                  <a:solidFill>
                    <a:srgbClr val="4349AA"/>
                  </a:solidFill>
                </a:uFill>
                <a:latin typeface="Arial"/>
                <a:ea typeface="Arial"/>
                <a:cs typeface="Arial"/>
                <a:sym typeface="Arial"/>
              </a:defRPr>
            </a:lvl1pPr>
          </a:lstStyle>
          <a:p>
            <a:r>
              <a:t>pattern of production area</a:t>
            </a:r>
          </a:p>
        </p:txBody>
      </p:sp>
      <p:grpSp>
        <p:nvGrpSpPr>
          <p:cNvPr id="852" name="Group"/>
          <p:cNvGrpSpPr/>
          <p:nvPr/>
        </p:nvGrpSpPr>
        <p:grpSpPr>
          <a:xfrm>
            <a:off x="8458200" y="5638800"/>
            <a:ext cx="2270761" cy="2055708"/>
            <a:chOff x="0" y="0"/>
            <a:chExt cx="2270760" cy="2055707"/>
          </a:xfrm>
        </p:grpSpPr>
        <p:grpSp>
          <p:nvGrpSpPr>
            <p:cNvPr id="845" name="Group"/>
            <p:cNvGrpSpPr/>
            <p:nvPr/>
          </p:nvGrpSpPr>
          <p:grpSpPr>
            <a:xfrm>
              <a:off x="0" y="0"/>
              <a:ext cx="1381761" cy="1346331"/>
              <a:chOff x="0" y="0"/>
              <a:chExt cx="1381760" cy="1346330"/>
            </a:xfrm>
          </p:grpSpPr>
          <p:sp>
            <p:nvSpPr>
              <p:cNvPr id="843" name="Oval"/>
              <p:cNvSpPr/>
              <p:nvPr/>
            </p:nvSpPr>
            <p:spPr>
              <a:xfrm>
                <a:off x="0" y="0"/>
                <a:ext cx="1381761" cy="1346331"/>
              </a:xfrm>
              <a:prstGeom prst="ellipse">
                <a:avLst/>
              </a:prstGeom>
              <a:solidFill>
                <a:srgbClr val="4353FF">
                  <a:alpha val="25000"/>
                </a:srgbClr>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44" name="Rectangle"/>
              <p:cNvSpPr txBox="1"/>
              <p:nvPr/>
            </p:nvSpPr>
            <p:spPr>
              <a:xfrm>
                <a:off x="641350" y="320528"/>
                <a:ext cx="88900" cy="698501"/>
              </a:xfrm>
              <a:prstGeom prst="rect">
                <a:avLst/>
              </a:prstGeom>
              <a:noFill/>
              <a:ln w="12700" cap="flat">
                <a:noFill/>
                <a:miter lim="400000"/>
              </a:ln>
              <a:effectLst/>
            </p:spPr>
            <p:txBody>
              <a:bodyPr wrap="square" lIns="38100" tIns="38100" rIns="38100" bIns="38100" numCol="1" anchor="ctr">
                <a:noAutofit/>
              </a:bodyPr>
              <a:lstStyle/>
              <a:p>
                <a:pPr marL="56816" marR="56816" algn="ctr" defTabSz="584200">
                  <a:buClr>
                    <a:srgbClr val="000000"/>
                  </a:buClr>
                  <a:buFont typeface="Arial"/>
                  <a:defRPr sz="4200">
                    <a:latin typeface="+mn-lt"/>
                    <a:ea typeface="+mn-ea"/>
                    <a:cs typeface="+mn-cs"/>
                    <a:sym typeface="Gill Sans"/>
                  </a:defRPr>
                </a:pPr>
                <a:endParaRPr/>
              </a:p>
            </p:txBody>
          </p:sp>
        </p:grpSp>
        <p:grpSp>
          <p:nvGrpSpPr>
            <p:cNvPr id="848" name="Group"/>
            <p:cNvGrpSpPr/>
            <p:nvPr/>
          </p:nvGrpSpPr>
          <p:grpSpPr>
            <a:xfrm>
              <a:off x="889000" y="0"/>
              <a:ext cx="1381761" cy="1346331"/>
              <a:chOff x="0" y="0"/>
              <a:chExt cx="1381760" cy="1346330"/>
            </a:xfrm>
          </p:grpSpPr>
          <p:sp>
            <p:nvSpPr>
              <p:cNvPr id="846" name="Oval"/>
              <p:cNvSpPr/>
              <p:nvPr/>
            </p:nvSpPr>
            <p:spPr>
              <a:xfrm>
                <a:off x="0" y="0"/>
                <a:ext cx="1381761" cy="1346331"/>
              </a:xfrm>
              <a:prstGeom prst="ellipse">
                <a:avLst/>
              </a:prstGeom>
              <a:solidFill>
                <a:srgbClr val="FFFB00">
                  <a:alpha val="25000"/>
                </a:srgbClr>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47" name="Rectangle"/>
              <p:cNvSpPr txBox="1"/>
              <p:nvPr/>
            </p:nvSpPr>
            <p:spPr>
              <a:xfrm>
                <a:off x="646429" y="320528"/>
                <a:ext cx="88901" cy="698501"/>
              </a:xfrm>
              <a:prstGeom prst="rect">
                <a:avLst/>
              </a:prstGeom>
              <a:noFill/>
              <a:ln w="12700" cap="flat">
                <a:noFill/>
                <a:miter lim="400000"/>
              </a:ln>
              <a:effectLst/>
            </p:spPr>
            <p:txBody>
              <a:bodyPr wrap="square" lIns="38100" tIns="38100" rIns="38100" bIns="38100" numCol="1" anchor="ctr">
                <a:noAutofit/>
              </a:bodyPr>
              <a:lstStyle/>
              <a:p>
                <a:pPr marL="56816" marR="56816" algn="ctr" defTabSz="584200">
                  <a:buClr>
                    <a:srgbClr val="000000"/>
                  </a:buClr>
                  <a:buFont typeface="Arial"/>
                  <a:defRPr sz="4200">
                    <a:latin typeface="+mn-lt"/>
                    <a:ea typeface="+mn-ea"/>
                    <a:cs typeface="+mn-cs"/>
                    <a:sym typeface="Gill Sans"/>
                  </a:defRPr>
                </a:pPr>
                <a:endParaRPr/>
              </a:p>
            </p:txBody>
          </p:sp>
        </p:grpSp>
        <p:grpSp>
          <p:nvGrpSpPr>
            <p:cNvPr id="851" name="Group"/>
            <p:cNvGrpSpPr/>
            <p:nvPr/>
          </p:nvGrpSpPr>
          <p:grpSpPr>
            <a:xfrm>
              <a:off x="441959" y="709376"/>
              <a:ext cx="1381761" cy="1346332"/>
              <a:chOff x="0" y="0"/>
              <a:chExt cx="1381760" cy="1346330"/>
            </a:xfrm>
          </p:grpSpPr>
          <p:sp>
            <p:nvSpPr>
              <p:cNvPr id="849" name="Oval"/>
              <p:cNvSpPr/>
              <p:nvPr/>
            </p:nvSpPr>
            <p:spPr>
              <a:xfrm>
                <a:off x="0" y="0"/>
                <a:ext cx="1381761" cy="1346331"/>
              </a:xfrm>
              <a:prstGeom prst="ellipse">
                <a:avLst/>
              </a:prstGeom>
              <a:solidFill>
                <a:srgbClr val="FF2600">
                  <a:alpha val="25000"/>
                </a:srgbClr>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50" name="Rectangle"/>
              <p:cNvSpPr txBox="1"/>
              <p:nvPr/>
            </p:nvSpPr>
            <p:spPr>
              <a:xfrm>
                <a:off x="646430" y="323915"/>
                <a:ext cx="88901" cy="698501"/>
              </a:xfrm>
              <a:prstGeom prst="rect">
                <a:avLst/>
              </a:prstGeom>
              <a:noFill/>
              <a:ln w="12700" cap="flat">
                <a:noFill/>
                <a:miter lim="400000"/>
              </a:ln>
              <a:effectLst/>
            </p:spPr>
            <p:txBody>
              <a:bodyPr wrap="square" lIns="38100" tIns="38100" rIns="38100" bIns="38100" numCol="1" anchor="ctr">
                <a:noAutofit/>
              </a:bodyPr>
              <a:lstStyle/>
              <a:p>
                <a:pPr marL="56816" marR="56816" algn="ctr" defTabSz="584200">
                  <a:buClr>
                    <a:srgbClr val="000000"/>
                  </a:buClr>
                  <a:buFont typeface="Arial"/>
                  <a:defRPr sz="4200">
                    <a:latin typeface="+mn-lt"/>
                    <a:ea typeface="+mn-ea"/>
                    <a:cs typeface="+mn-cs"/>
                    <a:sym typeface="Gill Sans"/>
                  </a:defRPr>
                </a:pPr>
                <a:endParaRPr/>
              </a:p>
            </p:txBody>
          </p:sp>
        </p:grpSp>
      </p:grpSp>
      <p:sp>
        <p:nvSpPr>
          <p:cNvPr id="853" name="Star"/>
          <p:cNvSpPr/>
          <p:nvPr/>
        </p:nvSpPr>
        <p:spPr>
          <a:xfrm>
            <a:off x="9318770" y="6286500"/>
            <a:ext cx="474549" cy="428858"/>
          </a:xfrm>
          <a:prstGeom prst="star5">
            <a:avLst>
              <a:gd name="adj" fmla="val 19000"/>
              <a:gd name="hf" fmla="val 105146"/>
              <a:gd name="vf" fmla="val 110557"/>
            </a:avLst>
          </a:prstGeom>
          <a:solidFill>
            <a:srgbClr val="FF2600"/>
          </a:solidFill>
          <a:ln w="12700">
            <a:solidFill>
              <a:srgbClr val="FF26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54" name="research is feasible,…"/>
          <p:cNvSpPr txBox="1"/>
          <p:nvPr/>
        </p:nvSpPr>
        <p:spPr>
          <a:xfrm>
            <a:off x="7741191" y="7804150"/>
            <a:ext cx="4340363" cy="736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200">
                <a:latin typeface="+mn-lt"/>
                <a:ea typeface="+mn-ea"/>
                <a:cs typeface="+mn-cs"/>
                <a:sym typeface="Gill Sans"/>
              </a:defRPr>
            </a:pPr>
            <a:r>
              <a:t>research is feasible, </a:t>
            </a:r>
          </a:p>
          <a:p>
            <a:pPr algn="ctr" defTabSz="584200">
              <a:buClr>
                <a:srgbClr val="000000"/>
              </a:buClr>
              <a:buFont typeface="Arial"/>
              <a:defRPr sz="2200">
                <a:latin typeface="+mn-lt"/>
                <a:ea typeface="+mn-ea"/>
                <a:cs typeface="+mn-cs"/>
                <a:sym typeface="Gill Sans"/>
              </a:defRPr>
            </a:pPr>
            <a:r>
              <a:t>results are unknown, policy is feasible</a:t>
            </a:r>
          </a:p>
        </p:txBody>
      </p:sp>
      <p:sp>
        <p:nvSpPr>
          <p:cNvPr id="855" name="?"/>
          <p:cNvSpPr txBox="1"/>
          <p:nvPr/>
        </p:nvSpPr>
        <p:spPr>
          <a:xfrm>
            <a:off x="4473899" y="6755216"/>
            <a:ext cx="502184" cy="81742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buClr>
                <a:srgbClr val="FF2600"/>
              </a:buClr>
              <a:buFont typeface="Arial"/>
              <a:defRPr sz="5000" b="1">
                <a:solidFill>
                  <a:srgbClr val="FF2600"/>
                </a:solidFill>
                <a:uFill>
                  <a:solidFill>
                    <a:srgbClr val="FF2600"/>
                  </a:solidFill>
                </a:uFill>
                <a:latin typeface="Arial"/>
                <a:ea typeface="Arial"/>
                <a:cs typeface="Arial"/>
                <a:sym typeface="Arial"/>
              </a:defRPr>
            </a:lvl1pPr>
          </a:lstStyle>
          <a:p>
            <a:r>
              <a:t>?</a:t>
            </a:r>
          </a:p>
        </p:txBody>
      </p:sp>
      <p:sp>
        <p:nvSpPr>
          <p:cNvPr id="856" name="high research priority"/>
          <p:cNvSpPr txBox="1"/>
          <p:nvPr/>
        </p:nvSpPr>
        <p:spPr>
          <a:xfrm>
            <a:off x="8026334" y="8755701"/>
            <a:ext cx="3509008" cy="48449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FF2600"/>
              </a:buClr>
              <a:buFont typeface="Arial"/>
              <a:defRPr sz="2600">
                <a:latin typeface="+mn-lt"/>
                <a:ea typeface="+mn-ea"/>
                <a:cs typeface="+mn-cs"/>
                <a:sym typeface="Gill Sans"/>
              </a:defRPr>
            </a:pPr>
            <a:r>
              <a:rPr b="1">
                <a:solidFill>
                  <a:srgbClr val="FF2600"/>
                </a:solidFill>
                <a:uFill>
                  <a:solidFill>
                    <a:srgbClr val="FF2600"/>
                  </a:solidFill>
                </a:uFill>
                <a:latin typeface="Arial"/>
                <a:ea typeface="Arial"/>
                <a:cs typeface="Arial"/>
                <a:sym typeface="Arial"/>
              </a:rPr>
              <a:t>high</a:t>
            </a:r>
            <a:r>
              <a:rPr b="1">
                <a:latin typeface="Arial"/>
                <a:ea typeface="Arial"/>
                <a:cs typeface="Arial"/>
                <a:sym typeface="Arial"/>
              </a:rPr>
              <a:t> research priority</a:t>
            </a:r>
          </a:p>
        </p:txBody>
      </p:sp>
      <p:sp>
        <p:nvSpPr>
          <p:cNvPr id="857" name="Line"/>
          <p:cNvSpPr/>
          <p:nvPr/>
        </p:nvSpPr>
        <p:spPr>
          <a:xfrm>
            <a:off x="7467600" y="9067800"/>
            <a:ext cx="546096" cy="2276"/>
          </a:xfrm>
          <a:prstGeom prst="line">
            <a:avLst/>
          </a:prstGeom>
          <a:ln w="38100">
            <a:solidFill>
              <a:srgbClr val="000000"/>
            </a:solidFill>
            <a:tailEnd type="triangle"/>
          </a:ln>
        </p:spPr>
        <p:txBody>
          <a:bodyPr lIns="50800" tIns="50800" rIns="50800" bIns="50800" anchor="ctr"/>
          <a:lstStyle/>
          <a:p>
            <a:endParaRPr/>
          </a:p>
        </p:txBody>
      </p:sp>
      <p:sp>
        <p:nvSpPr>
          <p:cNvPr id="858" name="Pattern of Production Area"/>
          <p:cNvSpPr txBox="1"/>
          <p:nvPr/>
        </p:nvSpPr>
        <p:spPr>
          <a:xfrm>
            <a:off x="2909530" y="88900"/>
            <a:ext cx="6881292" cy="6985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buClr>
                <a:srgbClr val="4349AA"/>
              </a:buClr>
              <a:buFont typeface="Arial"/>
              <a:defRPr sz="4200" b="1">
                <a:solidFill>
                  <a:srgbClr val="4349AA"/>
                </a:solidFill>
                <a:uFill>
                  <a:solidFill>
                    <a:srgbClr val="4349AA"/>
                  </a:solidFill>
                </a:uFill>
                <a:latin typeface="Arial"/>
                <a:ea typeface="Arial"/>
                <a:cs typeface="Arial"/>
                <a:sym typeface="Arial"/>
              </a:defRPr>
            </a:lvl1pPr>
          </a:lstStyle>
          <a:p>
            <a:r>
              <a:t>Pattern of Production Area</a:t>
            </a:r>
          </a:p>
        </p:txBody>
      </p:sp>
      <p:sp>
        <p:nvSpPr>
          <p:cNvPr id="859" name="Line"/>
          <p:cNvSpPr/>
          <p:nvPr/>
        </p:nvSpPr>
        <p:spPr>
          <a:xfrm>
            <a:off x="1511300" y="5956300"/>
            <a:ext cx="3793067" cy="2275841"/>
          </a:xfrm>
          <a:prstGeom prst="line">
            <a:avLst/>
          </a:prstGeom>
          <a:ln w="25400">
            <a:solidFill>
              <a:srgbClr val="FF2600"/>
            </a:solidFill>
          </a:ln>
        </p:spPr>
        <p:txBody>
          <a:bodyPr lIns="50800" tIns="50800" rIns="50800" bIns="50800" anchor="ctr"/>
          <a:lstStyle/>
          <a:p>
            <a:endParaRPr/>
          </a:p>
        </p:txBody>
      </p:sp>
    </p:spTree>
  </p:cSld>
  <p:clrMapOvr>
    <a:masterClrMapping/>
  </p:clrMapOvr>
  <mc:AlternateContent xmlns:mc="http://schemas.openxmlformats.org/markup-compatibility/2006">
    <mc:Choice xmlns:p15="http://schemas.microsoft.com/office/powerpoint/2012/main" Requires="p15">
      <p:transition spd="slow">
        <p15:prstTrans prst="peelOff" invX="1"/>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Research Objectives"/>
          <p:cNvSpPr txBox="1">
            <a:spLocks noGrp="1"/>
          </p:cNvSpPr>
          <p:nvPr>
            <p:ph type="title"/>
          </p:nvPr>
        </p:nvSpPr>
        <p:spPr>
          <a:prstGeom prst="rect">
            <a:avLst/>
          </a:prstGeom>
        </p:spPr>
        <p:txBody>
          <a:bodyPr/>
          <a:lstStyle/>
          <a:p>
            <a:r>
              <a:t>Research Objectives</a:t>
            </a:r>
          </a:p>
        </p:txBody>
      </p:sp>
      <p:sp>
        <p:nvSpPr>
          <p:cNvPr id="862" name="to determine which measure(s) of landscape heterogeneity are the best indicators (i.e., best predictors) of biodiversity in agricultural landscapes;…"/>
          <p:cNvSpPr txBox="1">
            <a:spLocks noGrp="1"/>
          </p:cNvSpPr>
          <p:nvPr>
            <p:ph type="body" idx="1"/>
          </p:nvPr>
        </p:nvSpPr>
        <p:spPr>
          <a:xfrm>
            <a:off x="152400" y="2768600"/>
            <a:ext cx="12687300" cy="5715000"/>
          </a:xfrm>
          <a:prstGeom prst="rect">
            <a:avLst/>
          </a:prstGeom>
        </p:spPr>
        <p:txBody>
          <a:bodyPr/>
          <a:lstStyle/>
          <a:p>
            <a:pPr>
              <a:buSzPct val="100000"/>
              <a:buAutoNum type="arabicPeriod"/>
              <a:defRPr sz="4000"/>
            </a:pPr>
            <a:r>
              <a:rPr dirty="0">
                <a:solidFill>
                  <a:srgbClr val="000000">
                    <a:alpha val="25000"/>
                  </a:srgbClr>
                </a:solidFill>
              </a:rPr>
              <a:t>to determine which measure(s) of landscape heterogeneity are the best indicators (i.e., best predictors) of biodiversity in agricultural landscapes; </a:t>
            </a:r>
          </a:p>
          <a:p>
            <a:pPr>
              <a:buSzPct val="100000"/>
              <a:buAutoNum type="arabicPeriod"/>
              <a:defRPr sz="4000"/>
            </a:pPr>
            <a:r>
              <a:rPr dirty="0"/>
              <a:t>to determine the appropriate spatial extent(s) at which the indicators best predict biodiversity and therefore the spatial extent(s) at which farmland policies should be implemented;</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 Requires="p14">
      <p:transition spd="med" advClick="1" p14:dur="1000">
        <p:wipe dir="l"/>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9" name="Group"/>
          <p:cNvGrpSpPr/>
          <p:nvPr/>
        </p:nvGrpSpPr>
        <p:grpSpPr>
          <a:xfrm>
            <a:off x="5588000" y="2501900"/>
            <a:ext cx="4572000" cy="4572000"/>
            <a:chOff x="0" y="0"/>
            <a:chExt cx="4572000" cy="4572000"/>
          </a:xfrm>
        </p:grpSpPr>
        <p:pic>
          <p:nvPicPr>
            <p:cNvPr id="864" name="image.png" descr="image.png"/>
            <p:cNvPicPr>
              <a:picLocks/>
            </p:cNvPicPr>
            <p:nvPr/>
          </p:nvPicPr>
          <p:blipFill>
            <a:blip r:embed="rId2">
              <a:extLst/>
            </a:blip>
            <a:stretch>
              <a:fillRect/>
            </a:stretch>
          </p:blipFill>
          <p:spPr>
            <a:xfrm>
              <a:off x="0" y="0"/>
              <a:ext cx="4572000" cy="4572000"/>
            </a:xfrm>
            <a:prstGeom prst="rect">
              <a:avLst/>
            </a:prstGeom>
            <a:ln w="12700" cap="flat">
              <a:noFill/>
              <a:miter lim="400000"/>
            </a:ln>
            <a:effectLst/>
          </p:spPr>
        </p:pic>
        <p:sp>
          <p:nvSpPr>
            <p:cNvPr id="865" name="Rectangle"/>
            <p:cNvSpPr/>
            <p:nvPr/>
          </p:nvSpPr>
          <p:spPr>
            <a:xfrm>
              <a:off x="381000" y="317960"/>
              <a:ext cx="3810000" cy="3879113"/>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66" name="Square"/>
            <p:cNvSpPr/>
            <p:nvPr/>
          </p:nvSpPr>
          <p:spPr>
            <a:xfrm>
              <a:off x="762000" y="763104"/>
              <a:ext cx="3048000" cy="3052417"/>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67" name="Square"/>
            <p:cNvSpPr/>
            <p:nvPr/>
          </p:nvSpPr>
          <p:spPr>
            <a:xfrm>
              <a:off x="1143000" y="1144656"/>
              <a:ext cx="2286000" cy="2289313"/>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68" name="Square"/>
            <p:cNvSpPr/>
            <p:nvPr/>
          </p:nvSpPr>
          <p:spPr>
            <a:xfrm>
              <a:off x="1524000" y="1526208"/>
              <a:ext cx="1524000" cy="1526209"/>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grpSp>
      <p:grpSp>
        <p:nvGrpSpPr>
          <p:cNvPr id="894" name="Group"/>
          <p:cNvGrpSpPr/>
          <p:nvPr/>
        </p:nvGrpSpPr>
        <p:grpSpPr>
          <a:xfrm>
            <a:off x="2997199" y="6007100"/>
            <a:ext cx="1447801" cy="1447801"/>
            <a:chOff x="0" y="0"/>
            <a:chExt cx="1447800" cy="1447800"/>
          </a:xfrm>
        </p:grpSpPr>
        <p:sp>
          <p:nvSpPr>
            <p:cNvPr id="870" name="Rectangle"/>
            <p:cNvSpPr/>
            <p:nvPr/>
          </p:nvSpPr>
          <p:spPr>
            <a:xfrm>
              <a:off x="0" y="0"/>
              <a:ext cx="304800" cy="430428"/>
            </a:xfrm>
            <a:prstGeom prst="rect">
              <a:avLst/>
            </a:prstGeom>
            <a:solidFill>
              <a:srgbClr val="7A43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71" name="Rectangle"/>
            <p:cNvSpPr/>
            <p:nvPr/>
          </p:nvSpPr>
          <p:spPr>
            <a:xfrm>
              <a:off x="0" y="1056502"/>
              <a:ext cx="304800" cy="391299"/>
            </a:xfrm>
            <a:prstGeom prst="rect">
              <a:avLst/>
            </a:prstGeom>
            <a:solidFill>
              <a:srgbClr val="7A43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72" name="Rectangle"/>
            <p:cNvSpPr/>
            <p:nvPr/>
          </p:nvSpPr>
          <p:spPr>
            <a:xfrm>
              <a:off x="304800" y="273908"/>
              <a:ext cx="190500" cy="508687"/>
            </a:xfrm>
            <a:prstGeom prst="rect">
              <a:avLst/>
            </a:prstGeom>
            <a:solidFill>
              <a:srgbClr val="7A43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73" name="Rectangle"/>
            <p:cNvSpPr/>
            <p:nvPr/>
          </p:nvSpPr>
          <p:spPr>
            <a:xfrm>
              <a:off x="1143000" y="273908"/>
              <a:ext cx="304800" cy="273909"/>
            </a:xfrm>
            <a:prstGeom prst="rect">
              <a:avLst/>
            </a:prstGeom>
            <a:solidFill>
              <a:srgbClr val="7A43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74" name="Rectangle"/>
            <p:cNvSpPr/>
            <p:nvPr/>
          </p:nvSpPr>
          <p:spPr>
            <a:xfrm>
              <a:off x="304800" y="0"/>
              <a:ext cx="304800" cy="352168"/>
            </a:xfrm>
            <a:prstGeom prst="rect">
              <a:avLst/>
            </a:prstGeom>
            <a:solidFill>
              <a:srgbClr val="D848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75" name="Rectangle"/>
            <p:cNvSpPr/>
            <p:nvPr/>
          </p:nvSpPr>
          <p:spPr>
            <a:xfrm>
              <a:off x="952500" y="0"/>
              <a:ext cx="190500" cy="352168"/>
            </a:xfrm>
            <a:prstGeom prst="rect">
              <a:avLst/>
            </a:prstGeom>
            <a:solidFill>
              <a:srgbClr val="D848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76" name="Rectangle"/>
            <p:cNvSpPr/>
            <p:nvPr/>
          </p:nvSpPr>
          <p:spPr>
            <a:xfrm>
              <a:off x="838200" y="743465"/>
              <a:ext cx="304800" cy="391298"/>
            </a:xfrm>
            <a:prstGeom prst="rect">
              <a:avLst/>
            </a:prstGeom>
            <a:solidFill>
              <a:srgbClr val="D848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77" name="Rectangle"/>
            <p:cNvSpPr/>
            <p:nvPr/>
          </p:nvSpPr>
          <p:spPr>
            <a:xfrm>
              <a:off x="419100" y="1134762"/>
              <a:ext cx="342900" cy="313038"/>
            </a:xfrm>
            <a:prstGeom prst="rect">
              <a:avLst/>
            </a:prstGeom>
            <a:solidFill>
              <a:srgbClr val="D848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78" name="Rectangle"/>
            <p:cNvSpPr/>
            <p:nvPr/>
          </p:nvSpPr>
          <p:spPr>
            <a:xfrm>
              <a:off x="609600" y="0"/>
              <a:ext cx="342900" cy="352168"/>
            </a:xfrm>
            <a:prstGeom prst="rect">
              <a:avLst/>
            </a:prstGeom>
            <a:solidFill>
              <a:srgbClr val="D84FA9"/>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79" name="Rectangle"/>
            <p:cNvSpPr/>
            <p:nvPr/>
          </p:nvSpPr>
          <p:spPr>
            <a:xfrm>
              <a:off x="304800" y="782594"/>
              <a:ext cx="342900" cy="352169"/>
            </a:xfrm>
            <a:prstGeom prst="rect">
              <a:avLst/>
            </a:prstGeom>
            <a:solidFill>
              <a:srgbClr val="D84FA9"/>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80" name="Rectangle"/>
            <p:cNvSpPr/>
            <p:nvPr/>
          </p:nvSpPr>
          <p:spPr>
            <a:xfrm>
              <a:off x="838200" y="352167"/>
              <a:ext cx="304800" cy="430428"/>
            </a:xfrm>
            <a:prstGeom prst="rect">
              <a:avLst/>
            </a:prstGeom>
            <a:solidFill>
              <a:srgbClr val="D84FA9"/>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81" name="Rectangle"/>
            <p:cNvSpPr/>
            <p:nvPr/>
          </p:nvSpPr>
          <p:spPr>
            <a:xfrm>
              <a:off x="762000" y="1134762"/>
              <a:ext cx="381000" cy="313038"/>
            </a:xfrm>
            <a:prstGeom prst="rect">
              <a:avLst/>
            </a:prstGeom>
            <a:solidFill>
              <a:srgbClr val="D84FA9"/>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82" name="Rectangle"/>
            <p:cNvSpPr/>
            <p:nvPr/>
          </p:nvSpPr>
          <p:spPr>
            <a:xfrm>
              <a:off x="1143000" y="0"/>
              <a:ext cx="304800" cy="273909"/>
            </a:xfrm>
            <a:prstGeom prst="rect">
              <a:avLst/>
            </a:prstGeom>
            <a:solidFill>
              <a:srgbClr val="FFD5A9"/>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83" name="Rectangle"/>
            <p:cNvSpPr/>
            <p:nvPr/>
          </p:nvSpPr>
          <p:spPr>
            <a:xfrm>
              <a:off x="495300" y="352167"/>
              <a:ext cx="457200" cy="313039"/>
            </a:xfrm>
            <a:prstGeom prst="rect">
              <a:avLst/>
            </a:prstGeom>
            <a:solidFill>
              <a:srgbClr val="FFD5A9"/>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84" name="Rectangle"/>
            <p:cNvSpPr/>
            <p:nvPr/>
          </p:nvSpPr>
          <p:spPr>
            <a:xfrm>
              <a:off x="0" y="782594"/>
              <a:ext cx="304800" cy="273909"/>
            </a:xfrm>
            <a:prstGeom prst="rect">
              <a:avLst/>
            </a:prstGeom>
            <a:solidFill>
              <a:srgbClr val="FFD5A9"/>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85" name="Rectangle"/>
            <p:cNvSpPr/>
            <p:nvPr/>
          </p:nvSpPr>
          <p:spPr>
            <a:xfrm>
              <a:off x="1143000" y="821724"/>
              <a:ext cx="304800" cy="313039"/>
            </a:xfrm>
            <a:prstGeom prst="rect">
              <a:avLst/>
            </a:prstGeom>
            <a:solidFill>
              <a:srgbClr val="FFD5A9"/>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86" name="Rectangle"/>
            <p:cNvSpPr/>
            <p:nvPr/>
          </p:nvSpPr>
          <p:spPr>
            <a:xfrm>
              <a:off x="1143000" y="1134762"/>
              <a:ext cx="304800" cy="313038"/>
            </a:xfrm>
            <a:prstGeom prst="rect">
              <a:avLst/>
            </a:prstGeom>
            <a:solidFill>
              <a:srgbClr val="FFFB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87" name="Rectangle"/>
            <p:cNvSpPr/>
            <p:nvPr/>
          </p:nvSpPr>
          <p:spPr>
            <a:xfrm>
              <a:off x="304800" y="1134762"/>
              <a:ext cx="114300" cy="313038"/>
            </a:xfrm>
            <a:prstGeom prst="rect">
              <a:avLst/>
            </a:prstGeom>
            <a:solidFill>
              <a:srgbClr val="FFFB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88" name="Rectangle"/>
            <p:cNvSpPr/>
            <p:nvPr/>
          </p:nvSpPr>
          <p:spPr>
            <a:xfrm>
              <a:off x="495300" y="665205"/>
              <a:ext cx="342900" cy="117390"/>
            </a:xfrm>
            <a:prstGeom prst="rect">
              <a:avLst/>
            </a:prstGeom>
            <a:solidFill>
              <a:srgbClr val="D848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89" name="Rectangle"/>
            <p:cNvSpPr/>
            <p:nvPr/>
          </p:nvSpPr>
          <p:spPr>
            <a:xfrm>
              <a:off x="647700" y="782594"/>
              <a:ext cx="190500" cy="352169"/>
            </a:xfrm>
            <a:prstGeom prst="rect">
              <a:avLst/>
            </a:prstGeom>
            <a:solidFill>
              <a:srgbClr val="FFFB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90" name="Rectangle"/>
            <p:cNvSpPr/>
            <p:nvPr/>
          </p:nvSpPr>
          <p:spPr>
            <a:xfrm>
              <a:off x="0" y="352167"/>
              <a:ext cx="304800" cy="430428"/>
            </a:xfrm>
            <a:prstGeom prst="rect">
              <a:avLst/>
            </a:prstGeom>
            <a:solidFill>
              <a:srgbClr val="FFFB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91" name="Rectangle"/>
            <p:cNvSpPr/>
            <p:nvPr/>
          </p:nvSpPr>
          <p:spPr>
            <a:xfrm>
              <a:off x="1143000" y="547816"/>
              <a:ext cx="304800" cy="273909"/>
            </a:xfrm>
            <a:prstGeom prst="rect">
              <a:avLst/>
            </a:prstGeom>
            <a:solidFill>
              <a:srgbClr val="FFFB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92" name="Shape"/>
            <p:cNvSpPr/>
            <p:nvPr/>
          </p:nvSpPr>
          <p:spPr>
            <a:xfrm>
              <a:off x="876300" y="0"/>
              <a:ext cx="571500" cy="4304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93" name="Shape"/>
            <p:cNvSpPr/>
            <p:nvPr/>
          </p:nvSpPr>
          <p:spPr>
            <a:xfrm rot="10800000">
              <a:off x="0" y="1017372"/>
              <a:ext cx="571500" cy="4304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grpSp>
      <p:grpSp>
        <p:nvGrpSpPr>
          <p:cNvPr id="902" name="Group"/>
          <p:cNvGrpSpPr/>
          <p:nvPr/>
        </p:nvGrpSpPr>
        <p:grpSpPr>
          <a:xfrm>
            <a:off x="2997199" y="4406900"/>
            <a:ext cx="1447801" cy="1447801"/>
            <a:chOff x="0" y="0"/>
            <a:chExt cx="1447800" cy="1447800"/>
          </a:xfrm>
        </p:grpSpPr>
        <p:sp>
          <p:nvSpPr>
            <p:cNvPr id="895" name="Rectangle"/>
            <p:cNvSpPr/>
            <p:nvPr/>
          </p:nvSpPr>
          <p:spPr>
            <a:xfrm>
              <a:off x="495300" y="0"/>
              <a:ext cx="457200" cy="939114"/>
            </a:xfrm>
            <a:prstGeom prst="rect">
              <a:avLst/>
            </a:prstGeom>
            <a:solidFill>
              <a:srgbClr val="7A43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96" name="Rectangle"/>
            <p:cNvSpPr/>
            <p:nvPr/>
          </p:nvSpPr>
          <p:spPr>
            <a:xfrm>
              <a:off x="0" y="0"/>
              <a:ext cx="495300" cy="939114"/>
            </a:xfrm>
            <a:prstGeom prst="rect">
              <a:avLst/>
            </a:prstGeom>
            <a:solidFill>
              <a:srgbClr val="FFD5A9"/>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97" name="Rectangle"/>
            <p:cNvSpPr/>
            <p:nvPr/>
          </p:nvSpPr>
          <p:spPr>
            <a:xfrm>
              <a:off x="952500" y="0"/>
              <a:ext cx="495300" cy="939114"/>
            </a:xfrm>
            <a:prstGeom prst="rect">
              <a:avLst/>
            </a:prstGeom>
            <a:solidFill>
              <a:srgbClr val="FFFB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98" name="Rectangle"/>
            <p:cNvSpPr/>
            <p:nvPr/>
          </p:nvSpPr>
          <p:spPr>
            <a:xfrm>
              <a:off x="0" y="939113"/>
              <a:ext cx="723900" cy="508687"/>
            </a:xfrm>
            <a:prstGeom prst="rect">
              <a:avLst/>
            </a:prstGeom>
            <a:solidFill>
              <a:srgbClr val="D848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899" name="Rectangle"/>
            <p:cNvSpPr/>
            <p:nvPr/>
          </p:nvSpPr>
          <p:spPr>
            <a:xfrm>
              <a:off x="723900" y="939113"/>
              <a:ext cx="723900" cy="508687"/>
            </a:xfrm>
            <a:prstGeom prst="rect">
              <a:avLst/>
            </a:prstGeom>
            <a:solidFill>
              <a:srgbClr val="D84FA9"/>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900" name="Shape"/>
            <p:cNvSpPr/>
            <p:nvPr/>
          </p:nvSpPr>
          <p:spPr>
            <a:xfrm>
              <a:off x="876300" y="0"/>
              <a:ext cx="571500" cy="4304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901" name="Shape"/>
            <p:cNvSpPr/>
            <p:nvPr/>
          </p:nvSpPr>
          <p:spPr>
            <a:xfrm rot="10800000">
              <a:off x="0" y="1017373"/>
              <a:ext cx="571500" cy="4304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grpSp>
      <p:sp>
        <p:nvSpPr>
          <p:cNvPr id="903" name="Rectangle"/>
          <p:cNvSpPr/>
          <p:nvPr/>
        </p:nvSpPr>
        <p:spPr>
          <a:xfrm>
            <a:off x="2844800" y="2120900"/>
            <a:ext cx="1752600" cy="5486400"/>
          </a:xfrm>
          <a:prstGeom prst="rect">
            <a:avLst/>
          </a:prstGeom>
          <a:ln w="12700">
            <a:solidFill>
              <a:srgbClr val="000000"/>
            </a:solidFill>
          </a:ln>
        </p:spPr>
        <p:txBody>
          <a:bodyPr lIns="50800" tIns="50800" rIns="50800" bIns="50800" anchor="ctr"/>
          <a:lstStyle/>
          <a:p>
            <a:pPr marL="40639" marR="40639" defTabSz="914400">
              <a:defRPr sz="1800">
                <a:uFill>
                  <a:solidFill>
                    <a:srgbClr val="000000"/>
                  </a:solidFill>
                </a:uFill>
                <a:latin typeface="Arial"/>
                <a:ea typeface="Arial"/>
                <a:cs typeface="Arial"/>
                <a:sym typeface="Arial"/>
              </a:defRPr>
            </a:pPr>
            <a:endParaRPr/>
          </a:p>
        </p:txBody>
      </p:sp>
      <p:sp>
        <p:nvSpPr>
          <p:cNvPr id="904" name="farmland…"/>
          <p:cNvSpPr txBox="1"/>
          <p:nvPr/>
        </p:nvSpPr>
        <p:spPr>
          <a:xfrm>
            <a:off x="2935090" y="2120900"/>
            <a:ext cx="1540270" cy="6275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40639" marR="40639" algn="ctr" defTabSz="914400">
              <a:buClr>
                <a:srgbClr val="000000"/>
              </a:buClr>
              <a:buFont typeface="Arial"/>
              <a:defRPr sz="1800">
                <a:uFill>
                  <a:solidFill>
                    <a:srgbClr val="000000"/>
                  </a:solidFill>
                </a:uFill>
                <a:latin typeface="Arial"/>
                <a:ea typeface="Arial"/>
                <a:cs typeface="Arial"/>
                <a:sym typeface="Arial"/>
              </a:defRPr>
            </a:pPr>
            <a:r>
              <a:t>farmland </a:t>
            </a:r>
          </a:p>
          <a:p>
            <a:pPr marL="40639" marR="40639" algn="ctr" defTabSz="914400">
              <a:buClr>
                <a:srgbClr val="000000"/>
              </a:buClr>
              <a:buFont typeface="Arial"/>
              <a:defRPr sz="1800">
                <a:uFill>
                  <a:solidFill>
                    <a:srgbClr val="000000"/>
                  </a:solidFill>
                </a:uFill>
                <a:latin typeface="Arial"/>
                <a:ea typeface="Arial"/>
                <a:cs typeface="Arial"/>
                <a:sym typeface="Arial"/>
              </a:defRPr>
            </a:pPr>
            <a:r>
              <a:t>heterogeneity</a:t>
            </a:r>
          </a:p>
        </p:txBody>
      </p:sp>
      <p:sp>
        <p:nvSpPr>
          <p:cNvPr id="905" name="Line"/>
          <p:cNvSpPr/>
          <p:nvPr/>
        </p:nvSpPr>
        <p:spPr>
          <a:xfrm>
            <a:off x="4597400" y="3416300"/>
            <a:ext cx="2514600" cy="762000"/>
          </a:xfrm>
          <a:prstGeom prst="line">
            <a:avLst/>
          </a:prstGeom>
          <a:ln w="25400">
            <a:solidFill>
              <a:srgbClr val="FF2600"/>
            </a:solidFill>
          </a:ln>
        </p:spPr>
        <p:txBody>
          <a:bodyPr lIns="50800" tIns="50800" rIns="50800" bIns="50800" anchor="ctr"/>
          <a:lstStyle/>
          <a:p>
            <a:endParaRPr/>
          </a:p>
        </p:txBody>
      </p:sp>
      <p:sp>
        <p:nvSpPr>
          <p:cNvPr id="906" name="Line"/>
          <p:cNvSpPr/>
          <p:nvPr/>
        </p:nvSpPr>
        <p:spPr>
          <a:xfrm>
            <a:off x="4597400" y="3949700"/>
            <a:ext cx="2133600" cy="381000"/>
          </a:xfrm>
          <a:prstGeom prst="line">
            <a:avLst/>
          </a:prstGeom>
          <a:ln w="25400">
            <a:solidFill>
              <a:srgbClr val="FF2600"/>
            </a:solidFill>
          </a:ln>
        </p:spPr>
        <p:txBody>
          <a:bodyPr lIns="50800" tIns="50800" rIns="50800" bIns="50800" anchor="ctr"/>
          <a:lstStyle/>
          <a:p>
            <a:endParaRPr/>
          </a:p>
        </p:txBody>
      </p:sp>
      <p:sp>
        <p:nvSpPr>
          <p:cNvPr id="907" name="Line"/>
          <p:cNvSpPr/>
          <p:nvPr/>
        </p:nvSpPr>
        <p:spPr>
          <a:xfrm>
            <a:off x="4597400" y="4483100"/>
            <a:ext cx="1752600" cy="1588"/>
          </a:xfrm>
          <a:prstGeom prst="line">
            <a:avLst/>
          </a:prstGeom>
          <a:ln w="25400">
            <a:solidFill>
              <a:srgbClr val="FF2600"/>
            </a:solidFill>
          </a:ln>
        </p:spPr>
        <p:txBody>
          <a:bodyPr lIns="50800" tIns="50800" rIns="50800" bIns="50800" anchor="ctr"/>
          <a:lstStyle/>
          <a:p>
            <a:endParaRPr/>
          </a:p>
        </p:txBody>
      </p:sp>
      <p:sp>
        <p:nvSpPr>
          <p:cNvPr id="908" name="Line"/>
          <p:cNvSpPr/>
          <p:nvPr/>
        </p:nvSpPr>
        <p:spPr>
          <a:xfrm flipV="1">
            <a:off x="4597400" y="4787900"/>
            <a:ext cx="1371600" cy="228600"/>
          </a:xfrm>
          <a:prstGeom prst="line">
            <a:avLst/>
          </a:prstGeom>
          <a:ln w="25400">
            <a:solidFill>
              <a:srgbClr val="FF2600"/>
            </a:solidFill>
          </a:ln>
        </p:spPr>
        <p:txBody>
          <a:bodyPr lIns="50800" tIns="50800" rIns="50800" bIns="50800" anchor="ctr"/>
          <a:lstStyle/>
          <a:p>
            <a:endParaRPr/>
          </a:p>
        </p:txBody>
      </p:sp>
      <p:sp>
        <p:nvSpPr>
          <p:cNvPr id="909" name="Line"/>
          <p:cNvSpPr/>
          <p:nvPr/>
        </p:nvSpPr>
        <p:spPr>
          <a:xfrm flipV="1">
            <a:off x="4597400" y="5168900"/>
            <a:ext cx="990600" cy="381000"/>
          </a:xfrm>
          <a:prstGeom prst="line">
            <a:avLst/>
          </a:prstGeom>
          <a:ln w="25400">
            <a:solidFill>
              <a:srgbClr val="FF2600"/>
            </a:solidFill>
          </a:ln>
        </p:spPr>
        <p:txBody>
          <a:bodyPr lIns="50800" tIns="50800" rIns="50800" bIns="50800" anchor="ctr"/>
          <a:lstStyle/>
          <a:p>
            <a:endParaRPr/>
          </a:p>
        </p:txBody>
      </p:sp>
      <p:grpSp>
        <p:nvGrpSpPr>
          <p:cNvPr id="915" name="Group"/>
          <p:cNvGrpSpPr/>
          <p:nvPr/>
        </p:nvGrpSpPr>
        <p:grpSpPr>
          <a:xfrm>
            <a:off x="2997199" y="2806700"/>
            <a:ext cx="1447801" cy="1447800"/>
            <a:chOff x="0" y="0"/>
            <a:chExt cx="1447800" cy="1447800"/>
          </a:xfrm>
        </p:grpSpPr>
        <p:sp>
          <p:nvSpPr>
            <p:cNvPr id="910" name="Square"/>
            <p:cNvSpPr/>
            <p:nvPr/>
          </p:nvSpPr>
          <p:spPr>
            <a:xfrm>
              <a:off x="0" y="0"/>
              <a:ext cx="1447800" cy="1447800"/>
            </a:xfrm>
            <a:prstGeom prst="rect">
              <a:avLst/>
            </a:prstGeom>
            <a:solidFill>
              <a:srgbClr val="7A4300"/>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911" name="Shape"/>
            <p:cNvSpPr/>
            <p:nvPr/>
          </p:nvSpPr>
          <p:spPr>
            <a:xfrm>
              <a:off x="876300" y="0"/>
              <a:ext cx="571500" cy="4304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912" name="Shape"/>
            <p:cNvSpPr/>
            <p:nvPr/>
          </p:nvSpPr>
          <p:spPr>
            <a:xfrm rot="10800000">
              <a:off x="0" y="1017372"/>
              <a:ext cx="571500" cy="4304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913" name="Shape"/>
            <p:cNvSpPr/>
            <p:nvPr/>
          </p:nvSpPr>
          <p:spPr>
            <a:xfrm>
              <a:off x="0" y="1213021"/>
              <a:ext cx="571500" cy="2347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10800"/>
                  </a:lnTo>
                  <a:lnTo>
                    <a:pt x="14400" y="0"/>
                  </a:lnTo>
                  <a:lnTo>
                    <a:pt x="15840" y="10800"/>
                  </a:lnTo>
                  <a:lnTo>
                    <a:pt x="21600" y="21600"/>
                  </a:lnTo>
                  <a:close/>
                </a:path>
              </a:pathLst>
            </a:custGeom>
            <a:solidFill>
              <a:srgbClr val="4349AA"/>
            </a:solidFill>
            <a:ln w="12700" cap="flat">
              <a:noFill/>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914" name="Shape"/>
            <p:cNvSpPr/>
            <p:nvPr/>
          </p:nvSpPr>
          <p:spPr>
            <a:xfrm rot="10800000">
              <a:off x="876300" y="0"/>
              <a:ext cx="571500" cy="2347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10800"/>
                  </a:lnTo>
                  <a:lnTo>
                    <a:pt x="14400" y="0"/>
                  </a:lnTo>
                  <a:lnTo>
                    <a:pt x="15840" y="10800"/>
                  </a:lnTo>
                  <a:lnTo>
                    <a:pt x="21600" y="21600"/>
                  </a:lnTo>
                  <a:close/>
                </a:path>
              </a:pathLst>
            </a:custGeom>
            <a:solidFill>
              <a:srgbClr val="4349AA"/>
            </a:solidFill>
            <a:ln w="12700" cap="flat">
              <a:noFill/>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grpSp>
      <p:grpSp>
        <p:nvGrpSpPr>
          <p:cNvPr id="921" name="Group"/>
          <p:cNvGrpSpPr/>
          <p:nvPr/>
        </p:nvGrpSpPr>
        <p:grpSpPr>
          <a:xfrm>
            <a:off x="7569200" y="4483100"/>
            <a:ext cx="533400" cy="533400"/>
            <a:chOff x="0" y="0"/>
            <a:chExt cx="533400" cy="533400"/>
          </a:xfrm>
        </p:grpSpPr>
        <p:sp>
          <p:nvSpPr>
            <p:cNvPr id="916" name="Square"/>
            <p:cNvSpPr/>
            <p:nvPr/>
          </p:nvSpPr>
          <p:spPr>
            <a:xfrm>
              <a:off x="0" y="0"/>
              <a:ext cx="533400" cy="533400"/>
            </a:xfrm>
            <a:prstGeom prst="rect">
              <a:avLst/>
            </a:prstGeom>
            <a:solidFill>
              <a:srgbClr val="FFFFFF"/>
            </a:solidFill>
            <a:ln w="12700" cap="flat">
              <a:noFill/>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917" name="Circle"/>
            <p:cNvSpPr/>
            <p:nvPr/>
          </p:nvSpPr>
          <p:spPr>
            <a:xfrm>
              <a:off x="63500" y="80962"/>
              <a:ext cx="76200" cy="76201"/>
            </a:xfrm>
            <a:prstGeom prst="ellipse">
              <a:avLst/>
            </a:prstGeom>
            <a:solidFill>
              <a:srgbClr val="000000"/>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918" name="Circle"/>
            <p:cNvSpPr/>
            <p:nvPr/>
          </p:nvSpPr>
          <p:spPr>
            <a:xfrm>
              <a:off x="368300" y="80962"/>
              <a:ext cx="76200" cy="76201"/>
            </a:xfrm>
            <a:prstGeom prst="ellipse">
              <a:avLst/>
            </a:prstGeom>
            <a:solidFill>
              <a:srgbClr val="000000"/>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919" name="Circle"/>
            <p:cNvSpPr/>
            <p:nvPr/>
          </p:nvSpPr>
          <p:spPr>
            <a:xfrm>
              <a:off x="63500" y="385762"/>
              <a:ext cx="76200" cy="76201"/>
            </a:xfrm>
            <a:prstGeom prst="ellipse">
              <a:avLst/>
            </a:prstGeom>
            <a:solidFill>
              <a:srgbClr val="000000"/>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920" name="Circle"/>
            <p:cNvSpPr/>
            <p:nvPr/>
          </p:nvSpPr>
          <p:spPr>
            <a:xfrm>
              <a:off x="368300" y="385762"/>
              <a:ext cx="76200" cy="76201"/>
            </a:xfrm>
            <a:prstGeom prst="ellipse">
              <a:avLst/>
            </a:prstGeom>
            <a:solidFill>
              <a:srgbClr val="000000"/>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 Requires="p14">
      <p:transition spd="med" advClick="1" p14:dur="1000">
        <p:wipe dir="l"/>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 name="Research Objectives"/>
          <p:cNvSpPr txBox="1">
            <a:spLocks noGrp="1"/>
          </p:cNvSpPr>
          <p:nvPr>
            <p:ph type="title"/>
          </p:nvPr>
        </p:nvSpPr>
        <p:spPr>
          <a:xfrm>
            <a:off x="1270000" y="-165100"/>
            <a:ext cx="10464800" cy="2438400"/>
          </a:xfrm>
          <a:prstGeom prst="rect">
            <a:avLst/>
          </a:prstGeom>
        </p:spPr>
        <p:txBody>
          <a:bodyPr/>
          <a:lstStyle/>
          <a:p>
            <a:r>
              <a:t>Research Objectives</a:t>
            </a:r>
          </a:p>
        </p:txBody>
      </p:sp>
      <p:sp>
        <p:nvSpPr>
          <p:cNvPr id="924" name="to determine which measure(s) of landscape heterogeneity are the best indicators (i.e., best predictors) of biodiversity in agricultural landscapes;…"/>
          <p:cNvSpPr txBox="1">
            <a:spLocks noGrp="1"/>
          </p:cNvSpPr>
          <p:nvPr>
            <p:ph type="body" idx="1"/>
          </p:nvPr>
        </p:nvSpPr>
        <p:spPr>
          <a:xfrm>
            <a:off x="152400" y="2273300"/>
            <a:ext cx="12687300" cy="6515100"/>
          </a:xfrm>
          <a:prstGeom prst="rect">
            <a:avLst/>
          </a:prstGeom>
        </p:spPr>
        <p:txBody>
          <a:bodyPr/>
          <a:lstStyle/>
          <a:p>
            <a:pPr>
              <a:buSzPct val="100000"/>
              <a:buAutoNum type="arabicPeriod"/>
              <a:defRPr sz="4000"/>
            </a:pPr>
            <a:r>
              <a:rPr dirty="0">
                <a:solidFill>
                  <a:srgbClr val="000000">
                    <a:alpha val="25000"/>
                  </a:srgbClr>
                </a:solidFill>
              </a:rPr>
              <a:t>to determine which measure(s) of landscape heterogeneity are the best indicators (i.e., best predictors) of biodiversity in agricultural landscapes; </a:t>
            </a:r>
          </a:p>
          <a:p>
            <a:pPr>
              <a:buSzPct val="100000"/>
              <a:buAutoNum type="arabicPeriod"/>
              <a:defRPr sz="4000"/>
            </a:pPr>
            <a:r>
              <a:rPr dirty="0">
                <a:solidFill>
                  <a:srgbClr val="000000">
                    <a:alpha val="25000"/>
                  </a:srgbClr>
                </a:solidFill>
              </a:rPr>
              <a:t>to determine the appropriate spatial extent(s) at which the indicators best predict biodiversity and therefore the spatial extent(s) at which farmland policies should be implemented;</a:t>
            </a:r>
          </a:p>
          <a:p>
            <a:pPr>
              <a:buSzPct val="100000"/>
              <a:buAutoNum type="arabicPeriod"/>
              <a:defRPr sz="4000"/>
            </a:pPr>
            <a:r>
              <a:rPr dirty="0"/>
              <a:t>to determine the relative importance of landscape heterogeneity and farming practices on farmland biodiversity;</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 Requires="p14">
      <p:transition spd="med" advClick="1" p14:dur="1000">
        <p:wipe dir="l"/>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lvl1pPr>
              <a:defRPr>
                <a:solidFill>
                  <a:srgbClr val="000000"/>
                </a:solidFill>
              </a:defRPr>
            </a:lvl1pPr>
          </a:lstStyle>
          <a:p>
            <a:fld id="{86CB4B4D-7CA3-9044-876B-883B54F8677D}" type="slidenum">
              <a:t>44</a:t>
            </a:fld>
            <a:endParaRPr/>
          </a:p>
        </p:txBody>
      </p:sp>
      <p:grpSp>
        <p:nvGrpSpPr>
          <p:cNvPr id="951" name="Group"/>
          <p:cNvGrpSpPr/>
          <p:nvPr/>
        </p:nvGrpSpPr>
        <p:grpSpPr>
          <a:xfrm>
            <a:off x="5956299" y="1955800"/>
            <a:ext cx="2057401" cy="2054014"/>
            <a:chOff x="0" y="0"/>
            <a:chExt cx="2057400" cy="2054013"/>
          </a:xfrm>
        </p:grpSpPr>
        <p:sp>
          <p:nvSpPr>
            <p:cNvPr id="927" name="Rectangle"/>
            <p:cNvSpPr/>
            <p:nvPr/>
          </p:nvSpPr>
          <p:spPr>
            <a:xfrm>
              <a:off x="0" y="0"/>
              <a:ext cx="431800" cy="612163"/>
            </a:xfrm>
            <a:prstGeom prst="rect">
              <a:avLst/>
            </a:prstGeom>
            <a:solidFill>
              <a:srgbClr val="7A43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28" name="Rectangle"/>
            <p:cNvSpPr/>
            <p:nvPr/>
          </p:nvSpPr>
          <p:spPr>
            <a:xfrm>
              <a:off x="0" y="1497501"/>
              <a:ext cx="431800" cy="556513"/>
            </a:xfrm>
            <a:prstGeom prst="rect">
              <a:avLst/>
            </a:prstGeom>
            <a:solidFill>
              <a:srgbClr val="7A43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29" name="Rectangle"/>
            <p:cNvSpPr/>
            <p:nvPr/>
          </p:nvSpPr>
          <p:spPr>
            <a:xfrm>
              <a:off x="431800" y="384478"/>
              <a:ext cx="266700" cy="723466"/>
            </a:xfrm>
            <a:prstGeom prst="rect">
              <a:avLst/>
            </a:prstGeom>
            <a:solidFill>
              <a:srgbClr val="7A43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30" name="Rectangle"/>
            <p:cNvSpPr/>
            <p:nvPr/>
          </p:nvSpPr>
          <p:spPr>
            <a:xfrm>
              <a:off x="1625600" y="384478"/>
              <a:ext cx="431800" cy="389559"/>
            </a:xfrm>
            <a:prstGeom prst="rect">
              <a:avLst/>
            </a:prstGeom>
            <a:solidFill>
              <a:srgbClr val="7A43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31" name="Rectangle"/>
            <p:cNvSpPr/>
            <p:nvPr/>
          </p:nvSpPr>
          <p:spPr>
            <a:xfrm>
              <a:off x="431800" y="0"/>
              <a:ext cx="431800" cy="500861"/>
            </a:xfrm>
            <a:prstGeom prst="rect">
              <a:avLst/>
            </a:prstGeom>
            <a:solidFill>
              <a:srgbClr val="D848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32" name="Rectangle"/>
            <p:cNvSpPr/>
            <p:nvPr/>
          </p:nvSpPr>
          <p:spPr>
            <a:xfrm>
              <a:off x="1358900" y="0"/>
              <a:ext cx="266700" cy="500861"/>
            </a:xfrm>
            <a:prstGeom prst="rect">
              <a:avLst/>
            </a:prstGeom>
            <a:solidFill>
              <a:srgbClr val="D848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33" name="Rectangle"/>
            <p:cNvSpPr/>
            <p:nvPr/>
          </p:nvSpPr>
          <p:spPr>
            <a:xfrm>
              <a:off x="1193800" y="1052292"/>
              <a:ext cx="431800" cy="556513"/>
            </a:xfrm>
            <a:prstGeom prst="rect">
              <a:avLst/>
            </a:prstGeom>
            <a:solidFill>
              <a:srgbClr val="D848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34" name="Rectangle"/>
            <p:cNvSpPr/>
            <p:nvPr/>
          </p:nvSpPr>
          <p:spPr>
            <a:xfrm>
              <a:off x="596900" y="1608804"/>
              <a:ext cx="482600" cy="445210"/>
            </a:xfrm>
            <a:prstGeom prst="rect">
              <a:avLst/>
            </a:prstGeom>
            <a:solidFill>
              <a:srgbClr val="D848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35" name="Rectangle"/>
            <p:cNvSpPr/>
            <p:nvPr/>
          </p:nvSpPr>
          <p:spPr>
            <a:xfrm>
              <a:off x="876300" y="0"/>
              <a:ext cx="482600" cy="500861"/>
            </a:xfrm>
            <a:prstGeom prst="rect">
              <a:avLst/>
            </a:prstGeom>
            <a:solidFill>
              <a:srgbClr val="D84F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36" name="Rectangle"/>
            <p:cNvSpPr/>
            <p:nvPr/>
          </p:nvSpPr>
          <p:spPr>
            <a:xfrm>
              <a:off x="431800" y="1107943"/>
              <a:ext cx="482600" cy="500861"/>
            </a:xfrm>
            <a:prstGeom prst="rect">
              <a:avLst/>
            </a:prstGeom>
            <a:solidFill>
              <a:srgbClr val="D84F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37" name="Rectangle"/>
            <p:cNvSpPr/>
            <p:nvPr/>
          </p:nvSpPr>
          <p:spPr>
            <a:xfrm>
              <a:off x="1193800" y="495780"/>
              <a:ext cx="431800" cy="612164"/>
            </a:xfrm>
            <a:prstGeom prst="rect">
              <a:avLst/>
            </a:prstGeom>
            <a:solidFill>
              <a:srgbClr val="D84F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38" name="Rectangle"/>
            <p:cNvSpPr/>
            <p:nvPr/>
          </p:nvSpPr>
          <p:spPr>
            <a:xfrm>
              <a:off x="1092200" y="1608804"/>
              <a:ext cx="546100" cy="445210"/>
            </a:xfrm>
            <a:prstGeom prst="rect">
              <a:avLst/>
            </a:prstGeom>
            <a:solidFill>
              <a:srgbClr val="D84F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39" name="Rectangle"/>
            <p:cNvSpPr/>
            <p:nvPr/>
          </p:nvSpPr>
          <p:spPr>
            <a:xfrm>
              <a:off x="1625600" y="0"/>
              <a:ext cx="431800" cy="389559"/>
            </a:xfrm>
            <a:prstGeom prst="rect">
              <a:avLst/>
            </a:prstGeom>
            <a:solidFill>
              <a:srgbClr val="FFD5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40" name="Rectangle"/>
            <p:cNvSpPr/>
            <p:nvPr/>
          </p:nvSpPr>
          <p:spPr>
            <a:xfrm>
              <a:off x="711200" y="495780"/>
              <a:ext cx="647700" cy="445210"/>
            </a:xfrm>
            <a:prstGeom prst="rect">
              <a:avLst/>
            </a:prstGeom>
            <a:solidFill>
              <a:srgbClr val="FFD5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41" name="Rectangle"/>
            <p:cNvSpPr/>
            <p:nvPr/>
          </p:nvSpPr>
          <p:spPr>
            <a:xfrm>
              <a:off x="0" y="1107943"/>
              <a:ext cx="431800" cy="389559"/>
            </a:xfrm>
            <a:prstGeom prst="rect">
              <a:avLst/>
            </a:prstGeom>
            <a:solidFill>
              <a:srgbClr val="FFD5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42" name="Rectangle"/>
            <p:cNvSpPr/>
            <p:nvPr/>
          </p:nvSpPr>
          <p:spPr>
            <a:xfrm>
              <a:off x="1625600" y="1163594"/>
              <a:ext cx="431800" cy="445211"/>
            </a:xfrm>
            <a:prstGeom prst="rect">
              <a:avLst/>
            </a:prstGeom>
            <a:solidFill>
              <a:srgbClr val="FFD5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43" name="Rectangle"/>
            <p:cNvSpPr/>
            <p:nvPr/>
          </p:nvSpPr>
          <p:spPr>
            <a:xfrm>
              <a:off x="1625600" y="1608804"/>
              <a:ext cx="431800" cy="445210"/>
            </a:xfrm>
            <a:prstGeom prst="rect">
              <a:avLst/>
            </a:prstGeom>
            <a:solidFill>
              <a:srgbClr val="FFFB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44" name="Rectangle"/>
            <p:cNvSpPr/>
            <p:nvPr/>
          </p:nvSpPr>
          <p:spPr>
            <a:xfrm>
              <a:off x="431800" y="1608804"/>
              <a:ext cx="165100" cy="445210"/>
            </a:xfrm>
            <a:prstGeom prst="rect">
              <a:avLst/>
            </a:prstGeom>
            <a:solidFill>
              <a:srgbClr val="FFFB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45" name="Rectangle"/>
            <p:cNvSpPr/>
            <p:nvPr/>
          </p:nvSpPr>
          <p:spPr>
            <a:xfrm>
              <a:off x="711200" y="940989"/>
              <a:ext cx="482600" cy="166955"/>
            </a:xfrm>
            <a:prstGeom prst="rect">
              <a:avLst/>
            </a:prstGeom>
            <a:solidFill>
              <a:srgbClr val="D848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46" name="Rectangle"/>
            <p:cNvSpPr/>
            <p:nvPr/>
          </p:nvSpPr>
          <p:spPr>
            <a:xfrm>
              <a:off x="927100" y="1107943"/>
              <a:ext cx="266700" cy="500861"/>
            </a:xfrm>
            <a:prstGeom prst="rect">
              <a:avLst/>
            </a:prstGeom>
            <a:solidFill>
              <a:srgbClr val="FFFB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47" name="Rectangle"/>
            <p:cNvSpPr/>
            <p:nvPr/>
          </p:nvSpPr>
          <p:spPr>
            <a:xfrm>
              <a:off x="0" y="495780"/>
              <a:ext cx="431800" cy="612164"/>
            </a:xfrm>
            <a:prstGeom prst="rect">
              <a:avLst/>
            </a:prstGeom>
            <a:solidFill>
              <a:srgbClr val="FFFB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48" name="Rectangle"/>
            <p:cNvSpPr/>
            <p:nvPr/>
          </p:nvSpPr>
          <p:spPr>
            <a:xfrm>
              <a:off x="1625600" y="774036"/>
              <a:ext cx="431800" cy="389559"/>
            </a:xfrm>
            <a:prstGeom prst="rect">
              <a:avLst/>
            </a:prstGeom>
            <a:solidFill>
              <a:srgbClr val="FFFB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49" name="Shape"/>
            <p:cNvSpPr/>
            <p:nvPr/>
          </p:nvSpPr>
          <p:spPr>
            <a:xfrm>
              <a:off x="1244600" y="0"/>
              <a:ext cx="812800" cy="6121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50" name="Shape"/>
            <p:cNvSpPr/>
            <p:nvPr/>
          </p:nvSpPr>
          <p:spPr>
            <a:xfrm rot="10800000">
              <a:off x="0" y="1441850"/>
              <a:ext cx="812800" cy="612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grpSp>
        <p:nvGrpSpPr>
          <p:cNvPr id="959" name="Group"/>
          <p:cNvGrpSpPr/>
          <p:nvPr/>
        </p:nvGrpSpPr>
        <p:grpSpPr>
          <a:xfrm>
            <a:off x="3682999" y="1955800"/>
            <a:ext cx="2057401" cy="2054014"/>
            <a:chOff x="0" y="0"/>
            <a:chExt cx="2057400" cy="2054013"/>
          </a:xfrm>
        </p:grpSpPr>
        <p:sp>
          <p:nvSpPr>
            <p:cNvPr id="952" name="Rectangle"/>
            <p:cNvSpPr/>
            <p:nvPr/>
          </p:nvSpPr>
          <p:spPr>
            <a:xfrm>
              <a:off x="711200" y="0"/>
              <a:ext cx="647700" cy="1335629"/>
            </a:xfrm>
            <a:prstGeom prst="rect">
              <a:avLst/>
            </a:prstGeom>
            <a:solidFill>
              <a:srgbClr val="7A43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53" name="Rectangle"/>
            <p:cNvSpPr/>
            <p:nvPr/>
          </p:nvSpPr>
          <p:spPr>
            <a:xfrm>
              <a:off x="0" y="0"/>
              <a:ext cx="698500" cy="1335629"/>
            </a:xfrm>
            <a:prstGeom prst="rect">
              <a:avLst/>
            </a:prstGeom>
            <a:solidFill>
              <a:srgbClr val="FFD5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54" name="Rectangle"/>
            <p:cNvSpPr/>
            <p:nvPr/>
          </p:nvSpPr>
          <p:spPr>
            <a:xfrm>
              <a:off x="1358900" y="0"/>
              <a:ext cx="698500" cy="1335629"/>
            </a:xfrm>
            <a:prstGeom prst="rect">
              <a:avLst/>
            </a:prstGeom>
            <a:solidFill>
              <a:srgbClr val="FFFB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55" name="Rectangle"/>
            <p:cNvSpPr/>
            <p:nvPr/>
          </p:nvSpPr>
          <p:spPr>
            <a:xfrm>
              <a:off x="0" y="1330547"/>
              <a:ext cx="1028700" cy="723467"/>
            </a:xfrm>
            <a:prstGeom prst="rect">
              <a:avLst/>
            </a:prstGeom>
            <a:solidFill>
              <a:srgbClr val="D848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56" name="Rectangle"/>
            <p:cNvSpPr/>
            <p:nvPr/>
          </p:nvSpPr>
          <p:spPr>
            <a:xfrm>
              <a:off x="1028700" y="1330547"/>
              <a:ext cx="1028700" cy="723467"/>
            </a:xfrm>
            <a:prstGeom prst="rect">
              <a:avLst/>
            </a:prstGeom>
            <a:solidFill>
              <a:srgbClr val="D84FA9"/>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57" name="Shape"/>
            <p:cNvSpPr/>
            <p:nvPr/>
          </p:nvSpPr>
          <p:spPr>
            <a:xfrm>
              <a:off x="1244600" y="0"/>
              <a:ext cx="812800" cy="6121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58" name="Shape"/>
            <p:cNvSpPr/>
            <p:nvPr/>
          </p:nvSpPr>
          <p:spPr>
            <a:xfrm rot="10800000">
              <a:off x="0" y="1441850"/>
              <a:ext cx="812800" cy="612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960" name="Rectangle"/>
          <p:cNvSpPr/>
          <p:nvPr/>
        </p:nvSpPr>
        <p:spPr>
          <a:xfrm>
            <a:off x="977900" y="1193800"/>
            <a:ext cx="7480300" cy="3251200"/>
          </a:xfrm>
          <a:prstGeom prst="rect">
            <a:avLst/>
          </a:prstGeom>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61" name="farmland heterogeneity"/>
          <p:cNvSpPr txBox="1"/>
          <p:nvPr/>
        </p:nvSpPr>
        <p:spPr>
          <a:xfrm>
            <a:off x="2010757" y="1155700"/>
            <a:ext cx="5110238" cy="7239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buClr>
                <a:srgbClr val="000000"/>
              </a:buClr>
              <a:buFont typeface="Arial"/>
              <a:defRPr sz="4200">
                <a:latin typeface="+mn-lt"/>
                <a:ea typeface="+mn-ea"/>
                <a:cs typeface="+mn-cs"/>
                <a:sym typeface="Gill Sans"/>
              </a:defRPr>
            </a:lvl1pPr>
          </a:lstStyle>
          <a:p>
            <a:r>
              <a:t>farmland heterogeneity</a:t>
            </a:r>
          </a:p>
        </p:txBody>
      </p:sp>
      <p:grpSp>
        <p:nvGrpSpPr>
          <p:cNvPr id="967" name="Group"/>
          <p:cNvGrpSpPr/>
          <p:nvPr/>
        </p:nvGrpSpPr>
        <p:grpSpPr>
          <a:xfrm>
            <a:off x="863600" y="5715000"/>
            <a:ext cx="7696200" cy="3060700"/>
            <a:chOff x="0" y="0"/>
            <a:chExt cx="7696200" cy="3060700"/>
          </a:xfrm>
        </p:grpSpPr>
        <p:pic>
          <p:nvPicPr>
            <p:cNvPr id="962" name="image.png" descr="image.png"/>
            <p:cNvPicPr>
              <a:picLocks/>
            </p:cNvPicPr>
            <p:nvPr/>
          </p:nvPicPr>
          <p:blipFill>
            <a:blip r:embed="rId2">
              <a:extLst/>
            </a:blip>
            <a:stretch>
              <a:fillRect/>
            </a:stretch>
          </p:blipFill>
          <p:spPr>
            <a:xfrm>
              <a:off x="431800" y="787400"/>
              <a:ext cx="2273300" cy="1822027"/>
            </a:xfrm>
            <a:prstGeom prst="rect">
              <a:avLst/>
            </a:prstGeom>
            <a:ln w="12700" cap="flat">
              <a:noFill/>
              <a:miter lim="400000"/>
            </a:ln>
            <a:effectLst/>
          </p:spPr>
        </p:pic>
        <p:pic>
          <p:nvPicPr>
            <p:cNvPr id="963" name="image.png" descr="image.png"/>
            <p:cNvPicPr>
              <a:picLocks/>
            </p:cNvPicPr>
            <p:nvPr/>
          </p:nvPicPr>
          <p:blipFill>
            <a:blip r:embed="rId3">
              <a:extLst/>
            </a:blip>
            <a:stretch>
              <a:fillRect/>
            </a:stretch>
          </p:blipFill>
          <p:spPr>
            <a:xfrm>
              <a:off x="2933700" y="787400"/>
              <a:ext cx="2387600" cy="1792676"/>
            </a:xfrm>
            <a:prstGeom prst="rect">
              <a:avLst/>
            </a:prstGeom>
            <a:ln w="12700" cap="flat">
              <a:noFill/>
              <a:miter lim="400000"/>
            </a:ln>
            <a:effectLst/>
          </p:spPr>
        </p:pic>
        <p:pic>
          <p:nvPicPr>
            <p:cNvPr id="964" name="image.png" descr="image.png"/>
            <p:cNvPicPr>
              <a:picLocks/>
            </p:cNvPicPr>
            <p:nvPr/>
          </p:nvPicPr>
          <p:blipFill>
            <a:blip r:embed="rId4">
              <a:extLst/>
            </a:blip>
            <a:stretch>
              <a:fillRect/>
            </a:stretch>
          </p:blipFill>
          <p:spPr>
            <a:xfrm>
              <a:off x="5524500" y="457200"/>
              <a:ext cx="1767840" cy="2273300"/>
            </a:xfrm>
            <a:prstGeom prst="rect">
              <a:avLst/>
            </a:prstGeom>
            <a:ln w="12700" cap="flat">
              <a:noFill/>
              <a:miter lim="400000"/>
            </a:ln>
            <a:effectLst/>
          </p:spPr>
        </p:pic>
        <p:sp>
          <p:nvSpPr>
            <p:cNvPr id="965" name="Rectangle"/>
            <p:cNvSpPr/>
            <p:nvPr/>
          </p:nvSpPr>
          <p:spPr>
            <a:xfrm>
              <a:off x="0" y="25400"/>
              <a:ext cx="7696200" cy="30353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66" name="farming practices"/>
            <p:cNvSpPr txBox="1"/>
            <p:nvPr/>
          </p:nvSpPr>
          <p:spPr>
            <a:xfrm>
              <a:off x="1627022" y="0"/>
              <a:ext cx="3785333" cy="7239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584200">
                <a:buClr>
                  <a:srgbClr val="000000"/>
                </a:buClr>
                <a:buFont typeface="Arial"/>
                <a:defRPr sz="4200">
                  <a:latin typeface="+mn-lt"/>
                  <a:ea typeface="+mn-ea"/>
                  <a:cs typeface="+mn-cs"/>
                  <a:sym typeface="Gill Sans"/>
                </a:defRPr>
              </a:lvl1pPr>
            </a:lstStyle>
            <a:p>
              <a:r>
                <a:t>farming practices</a:t>
              </a:r>
            </a:p>
          </p:txBody>
        </p:sp>
      </p:grpSp>
      <p:sp>
        <p:nvSpPr>
          <p:cNvPr id="968" name="biodiversity"/>
          <p:cNvSpPr txBox="1"/>
          <p:nvPr/>
        </p:nvSpPr>
        <p:spPr>
          <a:xfrm>
            <a:off x="9740307" y="4438650"/>
            <a:ext cx="2155329" cy="6223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buClr>
                <a:srgbClr val="000000"/>
              </a:buClr>
              <a:buFont typeface="Arial"/>
              <a:defRPr sz="3400">
                <a:latin typeface="+mn-lt"/>
                <a:ea typeface="+mn-ea"/>
                <a:cs typeface="+mn-cs"/>
                <a:sym typeface="Gill Sans"/>
              </a:defRPr>
            </a:lvl1pPr>
          </a:lstStyle>
          <a:p>
            <a:r>
              <a:t>biodiversity</a:t>
            </a:r>
          </a:p>
        </p:txBody>
      </p:sp>
      <p:sp>
        <p:nvSpPr>
          <p:cNvPr id="969" name="Line"/>
          <p:cNvSpPr/>
          <p:nvPr/>
        </p:nvSpPr>
        <p:spPr>
          <a:xfrm>
            <a:off x="8775700" y="1955800"/>
            <a:ext cx="2504383" cy="23593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345" y="413"/>
                  <a:pt x="6690" y="826"/>
                  <a:pt x="9334" y="1982"/>
                </a:cubicBezTo>
                <a:cubicBezTo>
                  <a:pt x="11979" y="3138"/>
                  <a:pt x="14157" y="5120"/>
                  <a:pt x="15868" y="6937"/>
                </a:cubicBezTo>
                <a:cubicBezTo>
                  <a:pt x="17580" y="8754"/>
                  <a:pt x="18669" y="10571"/>
                  <a:pt x="19602" y="12884"/>
                </a:cubicBezTo>
                <a:cubicBezTo>
                  <a:pt x="20536" y="15196"/>
                  <a:pt x="21002" y="18004"/>
                  <a:pt x="21469" y="20812"/>
                </a:cubicBezTo>
                <a:lnTo>
                  <a:pt x="21600" y="21600"/>
                </a:lnTo>
              </a:path>
            </a:pathLst>
          </a:custGeom>
          <a:ln w="25400">
            <a:solidFill>
              <a:srgbClr val="000000"/>
            </a:solidFill>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70" name="Line"/>
          <p:cNvSpPr/>
          <p:nvPr/>
        </p:nvSpPr>
        <p:spPr>
          <a:xfrm rot="10800000" flipH="1">
            <a:off x="8775700" y="5336853"/>
            <a:ext cx="2504383" cy="23593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345" y="413"/>
                  <a:pt x="6690" y="826"/>
                  <a:pt x="9334" y="1982"/>
                </a:cubicBezTo>
                <a:cubicBezTo>
                  <a:pt x="11979" y="3138"/>
                  <a:pt x="14157" y="5120"/>
                  <a:pt x="15868" y="6937"/>
                </a:cubicBezTo>
                <a:cubicBezTo>
                  <a:pt x="17580" y="8754"/>
                  <a:pt x="18669" y="10571"/>
                  <a:pt x="19602" y="12884"/>
                </a:cubicBezTo>
                <a:cubicBezTo>
                  <a:pt x="20536" y="15196"/>
                  <a:pt x="21002" y="18004"/>
                  <a:pt x="21469" y="20812"/>
                </a:cubicBezTo>
                <a:lnTo>
                  <a:pt x="21600" y="21600"/>
                </a:lnTo>
              </a:path>
            </a:pathLst>
          </a:custGeom>
          <a:ln w="25400">
            <a:solidFill>
              <a:srgbClr val="000000"/>
            </a:solidFill>
            <a:tailEnd type="triangle"/>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976" name="Group"/>
          <p:cNvGrpSpPr/>
          <p:nvPr/>
        </p:nvGrpSpPr>
        <p:grpSpPr>
          <a:xfrm>
            <a:off x="1409699" y="1955800"/>
            <a:ext cx="2057401" cy="2057400"/>
            <a:chOff x="0" y="0"/>
            <a:chExt cx="2057400" cy="2057400"/>
          </a:xfrm>
        </p:grpSpPr>
        <p:sp>
          <p:nvSpPr>
            <p:cNvPr id="971" name="Square"/>
            <p:cNvSpPr/>
            <p:nvPr/>
          </p:nvSpPr>
          <p:spPr>
            <a:xfrm>
              <a:off x="0" y="0"/>
              <a:ext cx="2057400" cy="2057400"/>
            </a:xfrm>
            <a:prstGeom prst="rect">
              <a:avLst/>
            </a:prstGeom>
            <a:solidFill>
              <a:srgbClr val="7A4300"/>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72" name="Shape"/>
            <p:cNvSpPr/>
            <p:nvPr/>
          </p:nvSpPr>
          <p:spPr>
            <a:xfrm>
              <a:off x="1244600" y="0"/>
              <a:ext cx="812800" cy="6121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73" name="Shape"/>
            <p:cNvSpPr/>
            <p:nvPr/>
          </p:nvSpPr>
          <p:spPr>
            <a:xfrm rot="10800000">
              <a:off x="0" y="1441850"/>
              <a:ext cx="812800" cy="612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5840" y="19636"/>
                  </a:lnTo>
                  <a:lnTo>
                    <a:pt x="12960" y="13745"/>
                  </a:lnTo>
                  <a:lnTo>
                    <a:pt x="7200" y="11782"/>
                  </a:lnTo>
                  <a:lnTo>
                    <a:pt x="5760" y="5891"/>
                  </a:lnTo>
                  <a:lnTo>
                    <a:pt x="0" y="0"/>
                  </a:lnTo>
                  <a:close/>
                </a:path>
              </a:pathLst>
            </a:custGeom>
            <a:solidFill>
              <a:srgbClr val="008F00"/>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74" name="Shape"/>
            <p:cNvSpPr/>
            <p:nvPr/>
          </p:nvSpPr>
          <p:spPr>
            <a:xfrm>
              <a:off x="0" y="1720106"/>
              <a:ext cx="812800" cy="3339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10800"/>
                  </a:lnTo>
                  <a:lnTo>
                    <a:pt x="14400" y="0"/>
                  </a:lnTo>
                  <a:lnTo>
                    <a:pt x="15840" y="10800"/>
                  </a:lnTo>
                  <a:lnTo>
                    <a:pt x="21600" y="21600"/>
                  </a:lnTo>
                  <a:close/>
                </a:path>
              </a:pathLst>
            </a:custGeom>
            <a:solidFill>
              <a:srgbClr val="4349AA"/>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75" name="Shape"/>
            <p:cNvSpPr/>
            <p:nvPr/>
          </p:nvSpPr>
          <p:spPr>
            <a:xfrm rot="10800000">
              <a:off x="1244600" y="0"/>
              <a:ext cx="812800" cy="3339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10800"/>
                  </a:lnTo>
                  <a:lnTo>
                    <a:pt x="14400" y="0"/>
                  </a:lnTo>
                  <a:lnTo>
                    <a:pt x="15840" y="10800"/>
                  </a:lnTo>
                  <a:lnTo>
                    <a:pt x="21600" y="21600"/>
                  </a:lnTo>
                  <a:close/>
                </a:path>
              </a:pathLst>
            </a:custGeom>
            <a:solidFill>
              <a:srgbClr val="4349AA"/>
            </a:solidFill>
            <a:ln w="12700" cap="flat">
              <a:noFill/>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 Requires="p14">
      <p:transition spd="med" advClick="1" p14:dur="1000">
        <p:wipe dir="l"/>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Research Objectives"/>
          <p:cNvSpPr txBox="1">
            <a:spLocks noGrp="1"/>
          </p:cNvSpPr>
          <p:nvPr>
            <p:ph type="title"/>
          </p:nvPr>
        </p:nvSpPr>
        <p:spPr>
          <a:xfrm>
            <a:off x="1270000" y="-165100"/>
            <a:ext cx="10464800" cy="2438400"/>
          </a:xfrm>
          <a:prstGeom prst="rect">
            <a:avLst/>
          </a:prstGeom>
        </p:spPr>
        <p:txBody>
          <a:bodyPr/>
          <a:lstStyle/>
          <a:p>
            <a:r>
              <a:t>Research Objectives</a:t>
            </a:r>
          </a:p>
        </p:txBody>
      </p:sp>
      <p:sp>
        <p:nvSpPr>
          <p:cNvPr id="979" name="to determine which measure(s) of landscape heterogeneity are the best indicators (i.e., best predictors) of biodiversity in agricultural landscapes;…"/>
          <p:cNvSpPr txBox="1">
            <a:spLocks noGrp="1"/>
          </p:cNvSpPr>
          <p:nvPr>
            <p:ph type="body" idx="1"/>
          </p:nvPr>
        </p:nvSpPr>
        <p:spPr>
          <a:xfrm>
            <a:off x="152400" y="2159000"/>
            <a:ext cx="12687300" cy="6921500"/>
          </a:xfrm>
          <a:prstGeom prst="rect">
            <a:avLst/>
          </a:prstGeom>
        </p:spPr>
        <p:txBody>
          <a:bodyPr/>
          <a:lstStyle/>
          <a:p>
            <a:pPr>
              <a:buSzPct val="100000"/>
              <a:buAutoNum type="arabicPeriod"/>
              <a:defRPr sz="3600"/>
            </a:pPr>
            <a:r>
              <a:rPr sz="3200" dirty="0">
                <a:solidFill>
                  <a:srgbClr val="000000">
                    <a:alpha val="25000"/>
                  </a:srgbClr>
                </a:solidFill>
              </a:rPr>
              <a:t>to determine which measure(s) of landscape heterogeneity are the best indicators (i.e., best predictors) of biodiversity in agricultural landscapes; </a:t>
            </a:r>
          </a:p>
          <a:p>
            <a:pPr>
              <a:buSzPct val="100000"/>
              <a:buAutoNum type="arabicPeriod"/>
              <a:defRPr sz="3600"/>
            </a:pPr>
            <a:r>
              <a:rPr sz="3200" dirty="0">
                <a:solidFill>
                  <a:srgbClr val="000000">
                    <a:alpha val="25000"/>
                  </a:srgbClr>
                </a:solidFill>
              </a:rPr>
              <a:t>to determine the appropriate spatial extent(s) at which the indicators best predict biodiversity and therefore the spatial extent(s) at which farmland policies should be implemented;</a:t>
            </a:r>
          </a:p>
          <a:p>
            <a:pPr>
              <a:buSzPct val="100000"/>
              <a:buAutoNum type="arabicPeriod"/>
              <a:defRPr sz="3600"/>
            </a:pPr>
            <a:r>
              <a:rPr sz="3200" dirty="0">
                <a:solidFill>
                  <a:srgbClr val="000000">
                    <a:alpha val="25000"/>
                  </a:srgbClr>
                </a:solidFill>
              </a:rPr>
              <a:t>to determine the relative importance of landscape heterogeneity and farming practices on farmland biodiversity; &amp;</a:t>
            </a:r>
          </a:p>
          <a:p>
            <a:pPr>
              <a:buSzPct val="100000"/>
              <a:buAutoNum type="arabicPeriod"/>
              <a:defRPr sz="3600"/>
            </a:pPr>
            <a:r>
              <a:rPr sz="3200" dirty="0"/>
              <a:t>to determine which </a:t>
            </a:r>
            <a:r>
              <a:rPr sz="3200" dirty="0" err="1"/>
              <a:t>agri</a:t>
            </a:r>
            <a:r>
              <a:rPr sz="3200" dirty="0"/>
              <a:t>-environmental policies are most effective at increasing the 'best' farmland biodiversity indicators (as identified in objective 1). </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 Requires="p14">
      <p:transition spd="med" advClick="1" p14:dur="1000">
        <p:wipe dir="l"/>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1"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lvl1pPr>
              <a:defRPr>
                <a:solidFill>
                  <a:srgbClr val="000000"/>
                </a:solidFill>
              </a:defRPr>
            </a:lvl1pPr>
          </a:lstStyle>
          <a:p>
            <a:fld id="{86CB4B4D-7CA3-9044-876B-883B54F8677D}" type="slidenum">
              <a:t>46</a:t>
            </a:fld>
            <a:endParaRPr/>
          </a:p>
        </p:txBody>
      </p:sp>
      <p:sp>
        <p:nvSpPr>
          <p:cNvPr id="982" name="Rectangle"/>
          <p:cNvSpPr/>
          <p:nvPr/>
        </p:nvSpPr>
        <p:spPr>
          <a:xfrm>
            <a:off x="762000" y="863600"/>
            <a:ext cx="7581900" cy="3683000"/>
          </a:xfrm>
          <a:prstGeom prst="rect">
            <a:avLst/>
          </a:prstGeom>
          <a:solidFill>
            <a:srgbClr val="FFFED5"/>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83" name="Rectangle"/>
          <p:cNvSpPr/>
          <p:nvPr/>
        </p:nvSpPr>
        <p:spPr>
          <a:xfrm>
            <a:off x="3581400" y="762000"/>
            <a:ext cx="8242300" cy="3467100"/>
          </a:xfrm>
          <a:prstGeom prst="rect">
            <a:avLst/>
          </a:prstGeom>
          <a:solidFill>
            <a:srgbClr val="D5F0FF"/>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84" name="Rectangle"/>
          <p:cNvSpPr/>
          <p:nvPr/>
        </p:nvSpPr>
        <p:spPr>
          <a:xfrm>
            <a:off x="1511300" y="5308600"/>
            <a:ext cx="10299700" cy="4445000"/>
          </a:xfrm>
          <a:prstGeom prst="rect">
            <a:avLst/>
          </a:prstGeom>
          <a:solidFill>
            <a:srgbClr val="D4FDD5"/>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85" name="Rectangle"/>
          <p:cNvSpPr/>
          <p:nvPr/>
        </p:nvSpPr>
        <p:spPr>
          <a:xfrm>
            <a:off x="10083800" y="2273300"/>
            <a:ext cx="2387600" cy="2273300"/>
          </a:xfrm>
          <a:prstGeom prst="rect">
            <a:avLst/>
          </a:prstGeom>
          <a:solidFill>
            <a:srgbClr val="FFD5A9"/>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86" name="Part 1: Empirical Study (Objectives 1, 2, 3)"/>
          <p:cNvSpPr txBox="1"/>
          <p:nvPr/>
        </p:nvSpPr>
        <p:spPr>
          <a:xfrm>
            <a:off x="-1735" y="50800"/>
            <a:ext cx="8001001" cy="546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584200">
              <a:buClr>
                <a:srgbClr val="4349AA"/>
              </a:buClr>
              <a:buFont typeface="Arial"/>
              <a:defRPr sz="3100" b="1" u="sng">
                <a:solidFill>
                  <a:srgbClr val="4349AA"/>
                </a:solidFill>
                <a:uFill>
                  <a:solidFill>
                    <a:srgbClr val="4349AA"/>
                  </a:solidFill>
                </a:uFill>
                <a:latin typeface="Arial"/>
                <a:ea typeface="Arial"/>
                <a:cs typeface="Arial"/>
                <a:sym typeface="Arial"/>
              </a:defRPr>
            </a:lvl1pPr>
          </a:lstStyle>
          <a:p>
            <a:r>
              <a:t>Part 1: Empirical Study (Objectives 1, 2, 3)</a:t>
            </a:r>
          </a:p>
        </p:txBody>
      </p:sp>
      <p:sp>
        <p:nvSpPr>
          <p:cNvPr id="987" name="Landscape…"/>
          <p:cNvSpPr txBox="1"/>
          <p:nvPr/>
        </p:nvSpPr>
        <p:spPr>
          <a:xfrm>
            <a:off x="3650058" y="742950"/>
            <a:ext cx="2474374" cy="14224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900">
                <a:latin typeface="+mn-lt"/>
                <a:ea typeface="+mn-ea"/>
                <a:cs typeface="+mn-cs"/>
                <a:sym typeface="Gill Sans"/>
              </a:defRPr>
            </a:pPr>
            <a:r>
              <a:t>Landscape</a:t>
            </a:r>
          </a:p>
          <a:p>
            <a:pPr algn="ctr" defTabSz="584200">
              <a:buClr>
                <a:srgbClr val="000000"/>
              </a:buClr>
              <a:buFont typeface="Arial"/>
              <a:defRPr sz="2900">
                <a:latin typeface="+mn-lt"/>
                <a:ea typeface="+mn-ea"/>
                <a:cs typeface="+mn-cs"/>
                <a:sym typeface="Gill Sans"/>
              </a:defRPr>
            </a:pPr>
            <a:r>
              <a:t>Heterogeneity </a:t>
            </a:r>
          </a:p>
          <a:p>
            <a:pPr algn="ctr" defTabSz="584200">
              <a:buClr>
                <a:srgbClr val="000000"/>
              </a:buClr>
              <a:buFont typeface="Arial"/>
              <a:defRPr sz="2900">
                <a:latin typeface="+mn-lt"/>
                <a:ea typeface="+mn-ea"/>
                <a:cs typeface="+mn-cs"/>
                <a:sym typeface="Gill Sans"/>
              </a:defRPr>
            </a:pPr>
            <a:r>
              <a:t>Measure A</a:t>
            </a:r>
          </a:p>
        </p:txBody>
      </p:sp>
      <p:sp>
        <p:nvSpPr>
          <p:cNvPr id="988" name="Farming…"/>
          <p:cNvSpPr txBox="1"/>
          <p:nvPr/>
        </p:nvSpPr>
        <p:spPr>
          <a:xfrm>
            <a:off x="940741" y="996950"/>
            <a:ext cx="1644012" cy="9906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900">
                <a:latin typeface="+mn-lt"/>
                <a:ea typeface="+mn-ea"/>
                <a:cs typeface="+mn-cs"/>
                <a:sym typeface="Gill Sans"/>
              </a:defRPr>
            </a:pPr>
            <a:r>
              <a:t>Farming </a:t>
            </a:r>
          </a:p>
          <a:p>
            <a:pPr algn="ctr" defTabSz="584200">
              <a:buClr>
                <a:srgbClr val="000000"/>
              </a:buClr>
              <a:buFont typeface="Arial"/>
              <a:defRPr sz="2900">
                <a:latin typeface="+mn-lt"/>
                <a:ea typeface="+mn-ea"/>
                <a:cs typeface="+mn-cs"/>
                <a:sym typeface="Gill Sans"/>
              </a:defRPr>
            </a:pPr>
            <a:r>
              <a:t>Practice A</a:t>
            </a:r>
          </a:p>
        </p:txBody>
      </p:sp>
      <p:sp>
        <p:nvSpPr>
          <p:cNvPr id="989" name="Landscape…"/>
          <p:cNvSpPr txBox="1"/>
          <p:nvPr/>
        </p:nvSpPr>
        <p:spPr>
          <a:xfrm>
            <a:off x="6355158" y="742950"/>
            <a:ext cx="2474374" cy="14224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900">
                <a:latin typeface="+mn-lt"/>
                <a:ea typeface="+mn-ea"/>
                <a:cs typeface="+mn-cs"/>
                <a:sym typeface="Gill Sans"/>
              </a:defRPr>
            </a:pPr>
            <a:r>
              <a:t>Landscape</a:t>
            </a:r>
          </a:p>
          <a:p>
            <a:pPr algn="ctr" defTabSz="584200">
              <a:buClr>
                <a:srgbClr val="000000"/>
              </a:buClr>
              <a:buFont typeface="Arial"/>
              <a:defRPr sz="2900">
                <a:latin typeface="+mn-lt"/>
                <a:ea typeface="+mn-ea"/>
                <a:cs typeface="+mn-cs"/>
                <a:sym typeface="Gill Sans"/>
              </a:defRPr>
            </a:pPr>
            <a:r>
              <a:t>Heterogeneity </a:t>
            </a:r>
          </a:p>
          <a:p>
            <a:pPr algn="ctr" defTabSz="584200">
              <a:buClr>
                <a:srgbClr val="000000"/>
              </a:buClr>
              <a:buFont typeface="Arial"/>
              <a:defRPr sz="2900">
                <a:latin typeface="+mn-lt"/>
                <a:ea typeface="+mn-ea"/>
                <a:cs typeface="+mn-cs"/>
                <a:sym typeface="Gill Sans"/>
              </a:defRPr>
            </a:pPr>
            <a:r>
              <a:t>Measure B</a:t>
            </a:r>
          </a:p>
        </p:txBody>
      </p:sp>
      <p:sp>
        <p:nvSpPr>
          <p:cNvPr id="990" name="Farmland Biodiversity"/>
          <p:cNvSpPr txBox="1"/>
          <p:nvPr/>
        </p:nvSpPr>
        <p:spPr>
          <a:xfrm>
            <a:off x="4492416" y="3530600"/>
            <a:ext cx="3464893" cy="5715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buClr>
                <a:srgbClr val="000000"/>
              </a:buClr>
              <a:buFont typeface="Arial"/>
              <a:defRPr sz="3000">
                <a:latin typeface="+mn-lt"/>
                <a:ea typeface="+mn-ea"/>
                <a:cs typeface="+mn-cs"/>
                <a:sym typeface="Gill Sans"/>
              </a:defRPr>
            </a:lvl1pPr>
          </a:lstStyle>
          <a:p>
            <a:r>
              <a:t>Farmland Biodiversity</a:t>
            </a:r>
          </a:p>
        </p:txBody>
      </p:sp>
      <p:sp>
        <p:nvSpPr>
          <p:cNvPr id="991" name="Line"/>
          <p:cNvSpPr/>
          <p:nvPr/>
        </p:nvSpPr>
        <p:spPr>
          <a:xfrm>
            <a:off x="2819400" y="1511300"/>
            <a:ext cx="2059094" cy="1950721"/>
          </a:xfrm>
          <a:prstGeom prst="line">
            <a:avLst/>
          </a:prstGeom>
          <a:ln w="25400">
            <a:solidFill>
              <a:srgbClr val="000000"/>
            </a:solidFill>
            <a:tailEnd type="triangle"/>
          </a:ln>
        </p:spPr>
        <p:txBody>
          <a:bodyPr lIns="50800" tIns="50800" rIns="50800" bIns="50800" anchor="ctr"/>
          <a:lstStyle/>
          <a:p>
            <a:endParaRPr/>
          </a:p>
        </p:txBody>
      </p:sp>
      <p:sp>
        <p:nvSpPr>
          <p:cNvPr id="992" name="Line"/>
          <p:cNvSpPr/>
          <p:nvPr/>
        </p:nvSpPr>
        <p:spPr>
          <a:xfrm>
            <a:off x="5092700" y="2273300"/>
            <a:ext cx="866987" cy="1192107"/>
          </a:xfrm>
          <a:prstGeom prst="line">
            <a:avLst/>
          </a:prstGeom>
          <a:ln w="76200">
            <a:solidFill>
              <a:srgbClr val="000000"/>
            </a:solidFill>
            <a:tailEnd type="triangle"/>
          </a:ln>
        </p:spPr>
        <p:txBody>
          <a:bodyPr lIns="50800" tIns="50800" rIns="50800" bIns="50800" anchor="ctr"/>
          <a:lstStyle/>
          <a:p>
            <a:endParaRPr/>
          </a:p>
        </p:txBody>
      </p:sp>
      <p:sp>
        <p:nvSpPr>
          <p:cNvPr id="993" name="Line"/>
          <p:cNvSpPr/>
          <p:nvPr/>
        </p:nvSpPr>
        <p:spPr>
          <a:xfrm flipH="1">
            <a:off x="7048500" y="2273300"/>
            <a:ext cx="541867" cy="1192107"/>
          </a:xfrm>
          <a:prstGeom prst="line">
            <a:avLst/>
          </a:prstGeom>
          <a:ln w="25400">
            <a:solidFill>
              <a:srgbClr val="000000"/>
            </a:solidFill>
            <a:tailEnd type="triangle"/>
          </a:ln>
        </p:spPr>
        <p:txBody>
          <a:bodyPr lIns="50800" tIns="50800" rIns="50800" bIns="50800" anchor="ctr"/>
          <a:lstStyle/>
          <a:p>
            <a:endParaRPr/>
          </a:p>
        </p:txBody>
      </p:sp>
      <p:sp>
        <p:nvSpPr>
          <p:cNvPr id="994" name="Landscape…"/>
          <p:cNvSpPr txBox="1"/>
          <p:nvPr/>
        </p:nvSpPr>
        <p:spPr>
          <a:xfrm>
            <a:off x="9174558" y="742950"/>
            <a:ext cx="2474374" cy="14224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900">
                <a:latin typeface="+mn-lt"/>
                <a:ea typeface="+mn-ea"/>
                <a:cs typeface="+mn-cs"/>
                <a:sym typeface="Gill Sans"/>
              </a:defRPr>
            </a:pPr>
            <a:r>
              <a:t>Landscape</a:t>
            </a:r>
          </a:p>
          <a:p>
            <a:pPr algn="ctr" defTabSz="584200">
              <a:buClr>
                <a:srgbClr val="000000"/>
              </a:buClr>
              <a:buFont typeface="Arial"/>
              <a:defRPr sz="2900">
                <a:latin typeface="+mn-lt"/>
                <a:ea typeface="+mn-ea"/>
                <a:cs typeface="+mn-cs"/>
                <a:sym typeface="Gill Sans"/>
              </a:defRPr>
            </a:pPr>
            <a:r>
              <a:t>Heterogeneity </a:t>
            </a:r>
          </a:p>
          <a:p>
            <a:pPr algn="ctr" defTabSz="584200">
              <a:buClr>
                <a:srgbClr val="000000"/>
              </a:buClr>
              <a:buFont typeface="Arial"/>
              <a:defRPr sz="2900">
                <a:latin typeface="+mn-lt"/>
                <a:ea typeface="+mn-ea"/>
                <a:cs typeface="+mn-cs"/>
                <a:sym typeface="Gill Sans"/>
              </a:defRPr>
            </a:pPr>
            <a:r>
              <a:t>Measure C</a:t>
            </a:r>
          </a:p>
        </p:txBody>
      </p:sp>
      <p:sp>
        <p:nvSpPr>
          <p:cNvPr id="995" name="Line"/>
          <p:cNvSpPr/>
          <p:nvPr/>
        </p:nvSpPr>
        <p:spPr>
          <a:xfrm flipH="1">
            <a:off x="7912100" y="2387600"/>
            <a:ext cx="2059093" cy="1083734"/>
          </a:xfrm>
          <a:prstGeom prst="line">
            <a:avLst/>
          </a:prstGeom>
          <a:ln w="76200">
            <a:solidFill>
              <a:srgbClr val="000000"/>
            </a:solidFill>
            <a:tailEnd type="triangle"/>
          </a:ln>
        </p:spPr>
        <p:txBody>
          <a:bodyPr lIns="50800" tIns="50800" rIns="50800" bIns="50800" anchor="ctr"/>
          <a:lstStyle/>
          <a:p>
            <a:endParaRPr/>
          </a:p>
        </p:txBody>
      </p:sp>
      <p:sp>
        <p:nvSpPr>
          <p:cNvPr id="996" name="Farming…"/>
          <p:cNvSpPr txBox="1"/>
          <p:nvPr/>
        </p:nvSpPr>
        <p:spPr>
          <a:xfrm>
            <a:off x="949869" y="1974850"/>
            <a:ext cx="1642574" cy="9906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900">
                <a:latin typeface="+mn-lt"/>
                <a:ea typeface="+mn-ea"/>
                <a:cs typeface="+mn-cs"/>
                <a:sym typeface="Gill Sans"/>
              </a:defRPr>
            </a:pPr>
            <a:r>
              <a:t>Farming </a:t>
            </a:r>
          </a:p>
          <a:p>
            <a:pPr algn="ctr" defTabSz="584200">
              <a:buClr>
                <a:srgbClr val="000000"/>
              </a:buClr>
              <a:buFont typeface="Arial"/>
              <a:defRPr sz="2900">
                <a:latin typeface="+mn-lt"/>
                <a:ea typeface="+mn-ea"/>
                <a:cs typeface="+mn-cs"/>
                <a:sym typeface="Gill Sans"/>
              </a:defRPr>
            </a:pPr>
            <a:r>
              <a:t>Practice B</a:t>
            </a:r>
          </a:p>
        </p:txBody>
      </p:sp>
      <p:sp>
        <p:nvSpPr>
          <p:cNvPr id="997" name="Farming…"/>
          <p:cNvSpPr txBox="1"/>
          <p:nvPr/>
        </p:nvSpPr>
        <p:spPr>
          <a:xfrm>
            <a:off x="931573" y="2952750"/>
            <a:ext cx="1695984" cy="9906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900">
                <a:latin typeface="+mn-lt"/>
                <a:ea typeface="+mn-ea"/>
                <a:cs typeface="+mn-cs"/>
                <a:sym typeface="Gill Sans"/>
              </a:defRPr>
            </a:pPr>
            <a:r>
              <a:t>Farming </a:t>
            </a:r>
          </a:p>
          <a:p>
            <a:pPr algn="ctr" defTabSz="584200">
              <a:buClr>
                <a:srgbClr val="000000"/>
              </a:buClr>
              <a:buFont typeface="Arial"/>
              <a:defRPr sz="2900">
                <a:latin typeface="+mn-lt"/>
                <a:ea typeface="+mn-ea"/>
                <a:cs typeface="+mn-cs"/>
                <a:sym typeface="Gill Sans"/>
              </a:defRPr>
            </a:pPr>
            <a:r>
              <a:t>Practice C</a:t>
            </a:r>
          </a:p>
        </p:txBody>
      </p:sp>
      <p:sp>
        <p:nvSpPr>
          <p:cNvPr id="998" name="Line"/>
          <p:cNvSpPr/>
          <p:nvPr/>
        </p:nvSpPr>
        <p:spPr>
          <a:xfrm>
            <a:off x="2819400" y="2489200"/>
            <a:ext cx="1733974" cy="975360"/>
          </a:xfrm>
          <a:prstGeom prst="line">
            <a:avLst/>
          </a:prstGeom>
          <a:ln w="25400">
            <a:solidFill>
              <a:srgbClr val="000000"/>
            </a:solidFill>
            <a:tailEnd type="triangle"/>
          </a:ln>
        </p:spPr>
        <p:txBody>
          <a:bodyPr lIns="50800" tIns="50800" rIns="50800" bIns="50800" anchor="ctr"/>
          <a:lstStyle/>
          <a:p>
            <a:endParaRPr/>
          </a:p>
        </p:txBody>
      </p:sp>
      <p:sp>
        <p:nvSpPr>
          <p:cNvPr id="999" name="Line"/>
          <p:cNvSpPr/>
          <p:nvPr/>
        </p:nvSpPr>
        <p:spPr>
          <a:xfrm>
            <a:off x="2819400" y="3467100"/>
            <a:ext cx="1733974" cy="216747"/>
          </a:xfrm>
          <a:prstGeom prst="line">
            <a:avLst/>
          </a:prstGeom>
          <a:ln w="25400">
            <a:solidFill>
              <a:srgbClr val="000000"/>
            </a:solidFill>
            <a:tailEnd type="triangle"/>
          </a:ln>
        </p:spPr>
        <p:txBody>
          <a:bodyPr lIns="50800" tIns="50800" rIns="50800" bIns="50800" anchor="ctr"/>
          <a:lstStyle/>
          <a:p>
            <a:endParaRPr/>
          </a:p>
        </p:txBody>
      </p:sp>
      <p:sp>
        <p:nvSpPr>
          <p:cNvPr id="1000" name="Part 2: Simulation Study (Objective 4)"/>
          <p:cNvSpPr txBox="1"/>
          <p:nvPr/>
        </p:nvSpPr>
        <p:spPr>
          <a:xfrm>
            <a:off x="-2305" y="4711700"/>
            <a:ext cx="8864601" cy="546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584200">
              <a:buClr>
                <a:srgbClr val="4349AA"/>
              </a:buClr>
              <a:buFont typeface="Arial"/>
              <a:defRPr sz="3100" b="1" u="sng">
                <a:solidFill>
                  <a:srgbClr val="4349AA"/>
                </a:solidFill>
                <a:uFill>
                  <a:solidFill>
                    <a:srgbClr val="4349AA"/>
                  </a:solidFill>
                </a:uFill>
                <a:latin typeface="Arial"/>
                <a:ea typeface="Arial"/>
                <a:cs typeface="Arial"/>
                <a:sym typeface="Arial"/>
              </a:defRPr>
            </a:lvl1pPr>
          </a:lstStyle>
          <a:p>
            <a:r>
              <a:t>Part 2: Simulation Study (Objective 4)</a:t>
            </a:r>
          </a:p>
        </p:txBody>
      </p:sp>
      <p:sp>
        <p:nvSpPr>
          <p:cNvPr id="1001" name="Agri-Environmental…"/>
          <p:cNvSpPr txBox="1"/>
          <p:nvPr/>
        </p:nvSpPr>
        <p:spPr>
          <a:xfrm>
            <a:off x="1578718" y="5340350"/>
            <a:ext cx="3111705" cy="9906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900">
                <a:latin typeface="+mn-lt"/>
                <a:ea typeface="+mn-ea"/>
                <a:cs typeface="+mn-cs"/>
                <a:sym typeface="Gill Sans"/>
              </a:defRPr>
            </a:pPr>
            <a:r>
              <a:t>Agri-Environmental</a:t>
            </a:r>
          </a:p>
          <a:p>
            <a:pPr algn="ctr" defTabSz="584200">
              <a:buClr>
                <a:srgbClr val="000000"/>
              </a:buClr>
              <a:buFont typeface="Arial"/>
              <a:defRPr sz="2900">
                <a:latin typeface="+mn-lt"/>
                <a:ea typeface="+mn-ea"/>
                <a:cs typeface="+mn-cs"/>
                <a:sym typeface="Gill Sans"/>
              </a:defRPr>
            </a:pPr>
            <a:r>
              <a:t>Policy A</a:t>
            </a:r>
          </a:p>
        </p:txBody>
      </p:sp>
      <p:sp>
        <p:nvSpPr>
          <p:cNvPr id="1002" name="Agri-Environmental…"/>
          <p:cNvSpPr txBox="1"/>
          <p:nvPr/>
        </p:nvSpPr>
        <p:spPr>
          <a:xfrm>
            <a:off x="4931518" y="5340350"/>
            <a:ext cx="3111706" cy="9906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900">
                <a:latin typeface="+mn-lt"/>
                <a:ea typeface="+mn-ea"/>
                <a:cs typeface="+mn-cs"/>
                <a:sym typeface="Gill Sans"/>
              </a:defRPr>
            </a:pPr>
            <a:r>
              <a:t>Agri-Environmental</a:t>
            </a:r>
          </a:p>
          <a:p>
            <a:pPr algn="ctr" defTabSz="584200">
              <a:buClr>
                <a:srgbClr val="000000"/>
              </a:buClr>
              <a:buFont typeface="Arial"/>
              <a:defRPr sz="2900">
                <a:latin typeface="+mn-lt"/>
                <a:ea typeface="+mn-ea"/>
                <a:cs typeface="+mn-cs"/>
                <a:sym typeface="Gill Sans"/>
              </a:defRPr>
            </a:pPr>
            <a:r>
              <a:t>Policy B</a:t>
            </a:r>
          </a:p>
        </p:txBody>
      </p:sp>
      <p:sp>
        <p:nvSpPr>
          <p:cNvPr id="1003" name="Landscape…"/>
          <p:cNvSpPr txBox="1"/>
          <p:nvPr/>
        </p:nvSpPr>
        <p:spPr>
          <a:xfrm>
            <a:off x="3927086" y="8102600"/>
            <a:ext cx="2555318" cy="14605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3000">
                <a:latin typeface="+mn-lt"/>
                <a:ea typeface="+mn-ea"/>
                <a:cs typeface="+mn-cs"/>
                <a:sym typeface="Gill Sans"/>
              </a:defRPr>
            </a:pPr>
            <a:r>
              <a:t>Landscape</a:t>
            </a:r>
          </a:p>
          <a:p>
            <a:pPr algn="ctr" defTabSz="584200">
              <a:buClr>
                <a:srgbClr val="000000"/>
              </a:buClr>
              <a:buFont typeface="Arial"/>
              <a:defRPr sz="3000">
                <a:latin typeface="+mn-lt"/>
                <a:ea typeface="+mn-ea"/>
                <a:cs typeface="+mn-cs"/>
                <a:sym typeface="Gill Sans"/>
              </a:defRPr>
            </a:pPr>
            <a:r>
              <a:t>Heterogeneity </a:t>
            </a:r>
          </a:p>
          <a:p>
            <a:pPr algn="ctr" defTabSz="584200">
              <a:buClr>
                <a:srgbClr val="000000"/>
              </a:buClr>
              <a:buFont typeface="Arial"/>
              <a:defRPr sz="3000">
                <a:latin typeface="+mn-lt"/>
                <a:ea typeface="+mn-ea"/>
                <a:cs typeface="+mn-cs"/>
                <a:sym typeface="Gill Sans"/>
              </a:defRPr>
            </a:pPr>
            <a:r>
              <a:t>Measure A</a:t>
            </a:r>
          </a:p>
        </p:txBody>
      </p:sp>
      <p:sp>
        <p:nvSpPr>
          <p:cNvPr id="1004" name="Landscape…"/>
          <p:cNvSpPr txBox="1"/>
          <p:nvPr/>
        </p:nvSpPr>
        <p:spPr>
          <a:xfrm>
            <a:off x="6746486" y="8102600"/>
            <a:ext cx="2555318" cy="14605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3000">
                <a:latin typeface="+mn-lt"/>
                <a:ea typeface="+mn-ea"/>
                <a:cs typeface="+mn-cs"/>
                <a:sym typeface="Gill Sans"/>
              </a:defRPr>
            </a:pPr>
            <a:r>
              <a:t>Landscape</a:t>
            </a:r>
          </a:p>
          <a:p>
            <a:pPr algn="ctr" defTabSz="584200">
              <a:buClr>
                <a:srgbClr val="000000"/>
              </a:buClr>
              <a:buFont typeface="Arial"/>
              <a:defRPr sz="3000">
                <a:latin typeface="+mn-lt"/>
                <a:ea typeface="+mn-ea"/>
                <a:cs typeface="+mn-cs"/>
                <a:sym typeface="Gill Sans"/>
              </a:defRPr>
            </a:pPr>
            <a:r>
              <a:t>Heterogeneity </a:t>
            </a:r>
          </a:p>
          <a:p>
            <a:pPr algn="ctr" defTabSz="584200">
              <a:buClr>
                <a:srgbClr val="000000"/>
              </a:buClr>
              <a:buFont typeface="Arial"/>
              <a:defRPr sz="3000">
                <a:latin typeface="+mn-lt"/>
                <a:ea typeface="+mn-ea"/>
                <a:cs typeface="+mn-cs"/>
                <a:sym typeface="Gill Sans"/>
              </a:defRPr>
            </a:pPr>
            <a:r>
              <a:t>Measure C</a:t>
            </a:r>
          </a:p>
        </p:txBody>
      </p:sp>
      <p:sp>
        <p:nvSpPr>
          <p:cNvPr id="1005" name="Line"/>
          <p:cNvSpPr/>
          <p:nvPr/>
        </p:nvSpPr>
        <p:spPr>
          <a:xfrm flipH="1">
            <a:off x="5422900" y="6502400"/>
            <a:ext cx="866589" cy="1624853"/>
          </a:xfrm>
          <a:prstGeom prst="line">
            <a:avLst/>
          </a:prstGeom>
          <a:ln w="25400">
            <a:solidFill>
              <a:srgbClr val="000000"/>
            </a:solidFill>
            <a:tailEnd type="triangle"/>
          </a:ln>
        </p:spPr>
        <p:txBody>
          <a:bodyPr lIns="50800" tIns="50800" rIns="50800" bIns="50800" anchor="ctr"/>
          <a:lstStyle/>
          <a:p>
            <a:endParaRPr/>
          </a:p>
        </p:txBody>
      </p:sp>
      <p:sp>
        <p:nvSpPr>
          <p:cNvPr id="1006" name="Line"/>
          <p:cNvSpPr/>
          <p:nvPr/>
        </p:nvSpPr>
        <p:spPr>
          <a:xfrm>
            <a:off x="6934200" y="6502400"/>
            <a:ext cx="1083734" cy="1625600"/>
          </a:xfrm>
          <a:prstGeom prst="line">
            <a:avLst/>
          </a:prstGeom>
          <a:ln w="25400">
            <a:solidFill>
              <a:srgbClr val="000000"/>
            </a:solidFill>
            <a:tailEnd type="triangle"/>
          </a:ln>
        </p:spPr>
        <p:txBody>
          <a:bodyPr lIns="50800" tIns="50800" rIns="50800" bIns="50800" anchor="ctr"/>
          <a:lstStyle/>
          <a:p>
            <a:endParaRPr/>
          </a:p>
        </p:txBody>
      </p:sp>
      <p:sp>
        <p:nvSpPr>
          <p:cNvPr id="1007" name="Line"/>
          <p:cNvSpPr/>
          <p:nvPr/>
        </p:nvSpPr>
        <p:spPr>
          <a:xfrm>
            <a:off x="3251200" y="6388100"/>
            <a:ext cx="1625600" cy="1733974"/>
          </a:xfrm>
          <a:prstGeom prst="line">
            <a:avLst/>
          </a:prstGeom>
          <a:ln w="76200">
            <a:solidFill>
              <a:srgbClr val="000000"/>
            </a:solidFill>
            <a:tailEnd type="triangle"/>
          </a:ln>
        </p:spPr>
        <p:txBody>
          <a:bodyPr lIns="50800" tIns="50800" rIns="50800" bIns="50800" anchor="ctr"/>
          <a:lstStyle/>
          <a:p>
            <a:endParaRPr/>
          </a:p>
        </p:txBody>
      </p:sp>
      <p:sp>
        <p:nvSpPr>
          <p:cNvPr id="1008" name="Line"/>
          <p:cNvSpPr/>
          <p:nvPr/>
        </p:nvSpPr>
        <p:spPr>
          <a:xfrm>
            <a:off x="4114800" y="6388100"/>
            <a:ext cx="3034454" cy="1733974"/>
          </a:xfrm>
          <a:prstGeom prst="line">
            <a:avLst/>
          </a:prstGeom>
          <a:ln w="25400">
            <a:solidFill>
              <a:srgbClr val="000000"/>
            </a:solidFill>
            <a:tailEnd type="triangle"/>
          </a:ln>
        </p:spPr>
        <p:txBody>
          <a:bodyPr lIns="50800" tIns="50800" rIns="50800" bIns="50800" anchor="ctr"/>
          <a:lstStyle/>
          <a:p>
            <a:endParaRPr/>
          </a:p>
        </p:txBody>
      </p:sp>
      <p:sp>
        <p:nvSpPr>
          <p:cNvPr id="1009" name="Agri-Environmental…"/>
          <p:cNvSpPr txBox="1"/>
          <p:nvPr/>
        </p:nvSpPr>
        <p:spPr>
          <a:xfrm>
            <a:off x="8297018" y="5340350"/>
            <a:ext cx="3111706" cy="990600"/>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0000"/>
              </a:buClr>
              <a:buFont typeface="Arial"/>
              <a:defRPr sz="2900">
                <a:latin typeface="+mn-lt"/>
                <a:ea typeface="+mn-ea"/>
                <a:cs typeface="+mn-cs"/>
                <a:sym typeface="Gill Sans"/>
              </a:defRPr>
            </a:pPr>
            <a:r>
              <a:t>Agri-Environmental</a:t>
            </a:r>
          </a:p>
          <a:p>
            <a:pPr algn="ctr" defTabSz="584200">
              <a:buClr>
                <a:srgbClr val="000000"/>
              </a:buClr>
              <a:buFont typeface="Arial"/>
              <a:defRPr sz="2900">
                <a:latin typeface="+mn-lt"/>
                <a:ea typeface="+mn-ea"/>
                <a:cs typeface="+mn-cs"/>
                <a:sym typeface="Gill Sans"/>
              </a:defRPr>
            </a:pPr>
            <a:r>
              <a:t>Policy C</a:t>
            </a:r>
          </a:p>
        </p:txBody>
      </p:sp>
      <p:sp>
        <p:nvSpPr>
          <p:cNvPr id="1010" name="Line"/>
          <p:cNvSpPr/>
          <p:nvPr/>
        </p:nvSpPr>
        <p:spPr>
          <a:xfrm flipH="1">
            <a:off x="6172200" y="6502400"/>
            <a:ext cx="2817707" cy="1625600"/>
          </a:xfrm>
          <a:prstGeom prst="line">
            <a:avLst/>
          </a:prstGeom>
          <a:ln w="25400">
            <a:solidFill>
              <a:srgbClr val="000000"/>
            </a:solidFill>
            <a:tailEnd type="triangle"/>
          </a:ln>
        </p:spPr>
        <p:txBody>
          <a:bodyPr lIns="50800" tIns="50800" rIns="50800" bIns="50800" anchor="ctr"/>
          <a:lstStyle/>
          <a:p>
            <a:endParaRPr/>
          </a:p>
        </p:txBody>
      </p:sp>
      <p:sp>
        <p:nvSpPr>
          <p:cNvPr id="1011" name="Line"/>
          <p:cNvSpPr/>
          <p:nvPr/>
        </p:nvSpPr>
        <p:spPr>
          <a:xfrm flipH="1">
            <a:off x="8890000" y="6502400"/>
            <a:ext cx="1083734" cy="1625600"/>
          </a:xfrm>
          <a:prstGeom prst="line">
            <a:avLst/>
          </a:prstGeom>
          <a:ln w="25400">
            <a:solidFill>
              <a:srgbClr val="000000"/>
            </a:solidFill>
            <a:tailEnd type="triangle"/>
          </a:ln>
        </p:spPr>
        <p:txBody>
          <a:bodyPr lIns="50800" tIns="50800" rIns="50800" bIns="50800" anchor="ctr"/>
          <a:lstStyle/>
          <a:p>
            <a:endParaRPr/>
          </a:p>
        </p:txBody>
      </p:sp>
      <p:grpSp>
        <p:nvGrpSpPr>
          <p:cNvPr id="1020" name="Group"/>
          <p:cNvGrpSpPr/>
          <p:nvPr/>
        </p:nvGrpSpPr>
        <p:grpSpPr>
          <a:xfrm>
            <a:off x="10299700" y="2489200"/>
            <a:ext cx="1955800" cy="1841500"/>
            <a:chOff x="0" y="0"/>
            <a:chExt cx="1955800" cy="1841500"/>
          </a:xfrm>
        </p:grpSpPr>
        <p:sp>
          <p:nvSpPr>
            <p:cNvPr id="1012" name="Rectangle"/>
            <p:cNvSpPr/>
            <p:nvPr/>
          </p:nvSpPr>
          <p:spPr>
            <a:xfrm>
              <a:off x="0" y="0"/>
              <a:ext cx="1955800" cy="18415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013" name="Rectangle"/>
            <p:cNvSpPr/>
            <p:nvPr/>
          </p:nvSpPr>
          <p:spPr>
            <a:xfrm>
              <a:off x="307340" y="304800"/>
              <a:ext cx="1327574" cy="12319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014" name="Rectangle"/>
            <p:cNvSpPr/>
            <p:nvPr/>
          </p:nvSpPr>
          <p:spPr>
            <a:xfrm>
              <a:off x="618913" y="622300"/>
              <a:ext cx="698501" cy="690881"/>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015" name="Square"/>
            <p:cNvSpPr/>
            <p:nvPr/>
          </p:nvSpPr>
          <p:spPr>
            <a:xfrm>
              <a:off x="749300" y="762000"/>
              <a:ext cx="431800" cy="431800"/>
            </a:xfrm>
            <a:prstGeom prst="rect">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016" name="Circle"/>
            <p:cNvSpPr/>
            <p:nvPr/>
          </p:nvSpPr>
          <p:spPr>
            <a:xfrm>
              <a:off x="806308" y="827475"/>
              <a:ext cx="60961" cy="63219"/>
            </a:xfrm>
            <a:prstGeom prst="ellipse">
              <a:avLst/>
            </a:prstGeom>
            <a:solidFill>
              <a:srgbClr val="000000"/>
            </a:solidFill>
            <a:ln w="12700" cap="flat">
              <a:solidFill>
                <a:srgbClr val="000000"/>
              </a:solidFill>
              <a:prstDash val="solid"/>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017" name="Circle"/>
            <p:cNvSpPr/>
            <p:nvPr/>
          </p:nvSpPr>
          <p:spPr>
            <a:xfrm>
              <a:off x="1054665" y="827475"/>
              <a:ext cx="60961" cy="63219"/>
            </a:xfrm>
            <a:prstGeom prst="ellipse">
              <a:avLst/>
            </a:prstGeom>
            <a:solidFill>
              <a:srgbClr val="000000"/>
            </a:solidFill>
            <a:ln w="12700" cap="flat">
              <a:solidFill>
                <a:srgbClr val="000000"/>
              </a:solidFill>
              <a:prstDash val="solid"/>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018" name="Circle"/>
            <p:cNvSpPr/>
            <p:nvPr/>
          </p:nvSpPr>
          <p:spPr>
            <a:xfrm>
              <a:off x="806308" y="1075831"/>
              <a:ext cx="60961" cy="60961"/>
            </a:xfrm>
            <a:prstGeom prst="ellipse">
              <a:avLst/>
            </a:prstGeom>
            <a:solidFill>
              <a:srgbClr val="000000"/>
            </a:solidFill>
            <a:ln w="12700" cap="flat">
              <a:solidFill>
                <a:srgbClr val="000000"/>
              </a:solidFill>
              <a:prstDash val="solid"/>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019" name="Circle"/>
            <p:cNvSpPr/>
            <p:nvPr/>
          </p:nvSpPr>
          <p:spPr>
            <a:xfrm>
              <a:off x="1054665" y="1075831"/>
              <a:ext cx="60961" cy="60961"/>
            </a:xfrm>
            <a:prstGeom prst="ellipse">
              <a:avLst/>
            </a:prstGeom>
            <a:solidFill>
              <a:srgbClr val="000000"/>
            </a:solidFill>
            <a:ln w="12700" cap="flat">
              <a:solidFill>
                <a:srgbClr val="000000"/>
              </a:solidFill>
              <a:prstDash val="solid"/>
              <a:round/>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 Requires="p14">
      <p:transition spd="med" advClick="1" p14:dur="1000">
        <p:wipe dir="l"/>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24" name="Group"/>
          <p:cNvGrpSpPr/>
          <p:nvPr/>
        </p:nvGrpSpPr>
        <p:grpSpPr>
          <a:xfrm>
            <a:off x="4876800" y="1079500"/>
            <a:ext cx="3035300" cy="3035300"/>
            <a:chOff x="0" y="0"/>
            <a:chExt cx="3035300" cy="3035300"/>
          </a:xfrm>
        </p:grpSpPr>
        <p:pic>
          <p:nvPicPr>
            <p:cNvPr id="1022" name="image.png" descr="image.png"/>
            <p:cNvPicPr>
              <a:picLocks/>
            </p:cNvPicPr>
            <p:nvPr/>
          </p:nvPicPr>
          <p:blipFill>
            <a:blip r:embed="rId3">
              <a:extLst/>
            </a:blip>
            <a:stretch>
              <a:fillRect/>
            </a:stretch>
          </p:blipFill>
          <p:spPr>
            <a:xfrm>
              <a:off x="620683" y="431800"/>
              <a:ext cx="2209750" cy="2451100"/>
            </a:xfrm>
            <a:prstGeom prst="rect">
              <a:avLst/>
            </a:prstGeom>
            <a:ln w="12700" cap="flat">
              <a:noFill/>
              <a:miter lim="400000"/>
            </a:ln>
            <a:effectLst/>
          </p:spPr>
        </p:pic>
        <p:sp>
          <p:nvSpPr>
            <p:cNvPr id="1023" name="Circle"/>
            <p:cNvSpPr/>
            <p:nvPr/>
          </p:nvSpPr>
          <p:spPr>
            <a:xfrm>
              <a:off x="0" y="0"/>
              <a:ext cx="3035300" cy="3035300"/>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1025" name="Line"/>
          <p:cNvSpPr/>
          <p:nvPr/>
        </p:nvSpPr>
        <p:spPr>
          <a:xfrm>
            <a:off x="2921000" y="1193800"/>
            <a:ext cx="2059094" cy="541867"/>
          </a:xfrm>
          <a:prstGeom prst="line">
            <a:avLst/>
          </a:prstGeom>
          <a:ln w="38100">
            <a:solidFill>
              <a:srgbClr val="FF2600"/>
            </a:solidFill>
            <a:tailEnd type="triangle"/>
          </a:ln>
        </p:spPr>
        <p:txBody>
          <a:bodyPr lIns="50800" tIns="50800" rIns="50800" bIns="50800" anchor="ctr"/>
          <a:lstStyle/>
          <a:p>
            <a:endParaRPr/>
          </a:p>
        </p:txBody>
      </p:sp>
      <p:grpSp>
        <p:nvGrpSpPr>
          <p:cNvPr id="1029" name="Group"/>
          <p:cNvGrpSpPr/>
          <p:nvPr/>
        </p:nvGrpSpPr>
        <p:grpSpPr>
          <a:xfrm>
            <a:off x="5067300" y="4470400"/>
            <a:ext cx="2705100" cy="2603500"/>
            <a:chOff x="0" y="0"/>
            <a:chExt cx="2705100" cy="2603500"/>
          </a:xfrm>
        </p:grpSpPr>
        <p:pic>
          <p:nvPicPr>
            <p:cNvPr id="1026" name="image.png" descr="image.png"/>
            <p:cNvPicPr>
              <a:picLocks/>
            </p:cNvPicPr>
            <p:nvPr/>
          </p:nvPicPr>
          <p:blipFill>
            <a:blip r:embed="rId4">
              <a:extLst/>
            </a:blip>
            <a:stretch>
              <a:fillRect/>
            </a:stretch>
          </p:blipFill>
          <p:spPr>
            <a:xfrm>
              <a:off x="330200" y="762000"/>
              <a:ext cx="2057400" cy="1544321"/>
            </a:xfrm>
            <a:prstGeom prst="rect">
              <a:avLst/>
            </a:prstGeom>
            <a:ln w="12700" cap="flat">
              <a:noFill/>
              <a:miter lim="400000"/>
            </a:ln>
            <a:effectLst/>
          </p:spPr>
        </p:pic>
        <p:sp>
          <p:nvSpPr>
            <p:cNvPr id="1027" name="simulated time"/>
            <p:cNvSpPr txBox="1"/>
            <p:nvPr/>
          </p:nvSpPr>
          <p:spPr>
            <a:xfrm>
              <a:off x="175941" y="184150"/>
              <a:ext cx="2216995" cy="508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584200">
                <a:buClr>
                  <a:srgbClr val="000000"/>
                </a:buClr>
                <a:buFont typeface="Arial"/>
                <a:defRPr sz="2800">
                  <a:latin typeface="+mn-lt"/>
                  <a:ea typeface="+mn-ea"/>
                  <a:cs typeface="+mn-cs"/>
                  <a:sym typeface="Gill Sans"/>
                </a:defRPr>
              </a:lvl1pPr>
            </a:lstStyle>
            <a:p>
              <a:r>
                <a:t>simulated time</a:t>
              </a:r>
            </a:p>
          </p:txBody>
        </p:sp>
        <p:sp>
          <p:nvSpPr>
            <p:cNvPr id="1028" name="Rectangle"/>
            <p:cNvSpPr/>
            <p:nvPr/>
          </p:nvSpPr>
          <p:spPr>
            <a:xfrm>
              <a:off x="0" y="0"/>
              <a:ext cx="2705100" cy="26035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1030" name="Line"/>
          <p:cNvSpPr/>
          <p:nvPr/>
        </p:nvSpPr>
        <p:spPr>
          <a:xfrm flipV="1">
            <a:off x="7797800" y="4114800"/>
            <a:ext cx="1300481" cy="866987"/>
          </a:xfrm>
          <a:prstGeom prst="line">
            <a:avLst/>
          </a:prstGeom>
          <a:ln w="38100">
            <a:solidFill>
              <a:srgbClr val="000000"/>
            </a:solidFill>
            <a:tailEnd type="triangle"/>
          </a:ln>
        </p:spPr>
        <p:txBody>
          <a:bodyPr lIns="50800" tIns="50800" rIns="50800" bIns="50800" anchor="ctr"/>
          <a:lstStyle/>
          <a:p>
            <a:endParaRPr/>
          </a:p>
        </p:txBody>
      </p:sp>
      <p:sp>
        <p:nvSpPr>
          <p:cNvPr id="1031" name="Line"/>
          <p:cNvSpPr/>
          <p:nvPr/>
        </p:nvSpPr>
        <p:spPr>
          <a:xfrm flipV="1">
            <a:off x="3467100" y="2603500"/>
            <a:ext cx="1295399" cy="2249"/>
          </a:xfrm>
          <a:prstGeom prst="line">
            <a:avLst/>
          </a:prstGeom>
          <a:ln w="38100">
            <a:solidFill>
              <a:srgbClr val="000000"/>
            </a:solidFill>
            <a:tailEnd type="triangle"/>
          </a:ln>
        </p:spPr>
        <p:txBody>
          <a:bodyPr lIns="50800" tIns="50800" rIns="50800" bIns="50800" anchor="ctr"/>
          <a:lstStyle/>
          <a:p>
            <a:endParaRPr/>
          </a:p>
        </p:txBody>
      </p:sp>
      <p:grpSp>
        <p:nvGrpSpPr>
          <p:cNvPr id="1035" name="Group"/>
          <p:cNvGrpSpPr/>
          <p:nvPr/>
        </p:nvGrpSpPr>
        <p:grpSpPr>
          <a:xfrm>
            <a:off x="9207500" y="1955800"/>
            <a:ext cx="2603500" cy="2705100"/>
            <a:chOff x="0" y="0"/>
            <a:chExt cx="2603500" cy="2705100"/>
          </a:xfrm>
        </p:grpSpPr>
        <p:pic>
          <p:nvPicPr>
            <p:cNvPr id="1032" name="image.png" descr="image.png"/>
            <p:cNvPicPr>
              <a:picLocks/>
            </p:cNvPicPr>
            <p:nvPr/>
          </p:nvPicPr>
          <p:blipFill>
            <a:blip r:embed="rId5">
              <a:extLst/>
            </a:blip>
            <a:stretch>
              <a:fillRect/>
            </a:stretch>
          </p:blipFill>
          <p:spPr>
            <a:xfrm>
              <a:off x="330200" y="647700"/>
              <a:ext cx="1841500" cy="1840089"/>
            </a:xfrm>
            <a:prstGeom prst="rect">
              <a:avLst/>
            </a:prstGeom>
            <a:ln w="12700" cap="flat">
              <a:noFill/>
              <a:miter lim="400000"/>
            </a:ln>
            <a:effectLst/>
          </p:spPr>
        </p:pic>
        <p:sp>
          <p:nvSpPr>
            <p:cNvPr id="1033" name="final landscape"/>
            <p:cNvSpPr txBox="1"/>
            <p:nvPr/>
          </p:nvSpPr>
          <p:spPr>
            <a:xfrm>
              <a:off x="128974" y="69850"/>
              <a:ext cx="2176190" cy="508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584200">
                <a:buClr>
                  <a:srgbClr val="000000"/>
                </a:buClr>
                <a:buFont typeface="Arial"/>
                <a:defRPr sz="2800">
                  <a:latin typeface="+mn-lt"/>
                  <a:ea typeface="+mn-ea"/>
                  <a:cs typeface="+mn-cs"/>
                  <a:sym typeface="Gill Sans"/>
                </a:defRPr>
              </a:lvl1pPr>
            </a:lstStyle>
            <a:p>
              <a:r>
                <a:t>final landscape</a:t>
              </a:r>
            </a:p>
          </p:txBody>
        </p:sp>
        <p:sp>
          <p:nvSpPr>
            <p:cNvPr id="1034" name="Rectangle"/>
            <p:cNvSpPr/>
            <p:nvPr/>
          </p:nvSpPr>
          <p:spPr>
            <a:xfrm>
              <a:off x="0" y="0"/>
              <a:ext cx="2603500" cy="27051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1036" name="initial biodiversity"/>
          <p:cNvSpPr txBox="1"/>
          <p:nvPr/>
        </p:nvSpPr>
        <p:spPr>
          <a:xfrm>
            <a:off x="2044553" y="6800850"/>
            <a:ext cx="2298453" cy="482600"/>
          </a:xfrm>
          <a:prstGeom prst="rect">
            <a:avLst/>
          </a:prstGeom>
          <a:ln w="12700">
            <a:solidFill>
              <a:srgbClr val="008F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buClr>
                <a:srgbClr val="008F00"/>
              </a:buClr>
              <a:buFont typeface="Arial"/>
              <a:defRPr sz="2400">
                <a:solidFill>
                  <a:srgbClr val="008F00"/>
                </a:solidFill>
                <a:uFill>
                  <a:solidFill>
                    <a:srgbClr val="008F00"/>
                  </a:solidFill>
                </a:uFill>
                <a:latin typeface="+mn-lt"/>
                <a:ea typeface="+mn-ea"/>
                <a:cs typeface="+mn-cs"/>
                <a:sym typeface="Gill Sans"/>
              </a:defRPr>
            </a:lvl1pPr>
          </a:lstStyle>
          <a:p>
            <a:r>
              <a:t>initial biodiversity</a:t>
            </a:r>
          </a:p>
        </p:txBody>
      </p:sp>
      <p:sp>
        <p:nvSpPr>
          <p:cNvPr id="1037" name="Line"/>
          <p:cNvSpPr/>
          <p:nvPr/>
        </p:nvSpPr>
        <p:spPr>
          <a:xfrm>
            <a:off x="1295400" y="4660900"/>
            <a:ext cx="2249" cy="647697"/>
          </a:xfrm>
          <a:prstGeom prst="line">
            <a:avLst/>
          </a:prstGeom>
          <a:ln w="25400">
            <a:solidFill>
              <a:srgbClr val="4349AA"/>
            </a:solidFill>
            <a:tailEnd type="triangle"/>
          </a:ln>
        </p:spPr>
        <p:txBody>
          <a:bodyPr lIns="50800" tIns="50800" rIns="50800" bIns="50800" anchor="ctr"/>
          <a:lstStyle/>
          <a:p>
            <a:endParaRPr/>
          </a:p>
        </p:txBody>
      </p:sp>
      <p:sp>
        <p:nvSpPr>
          <p:cNvPr id="1038" name="heterogeneity…"/>
          <p:cNvSpPr txBox="1"/>
          <p:nvPr/>
        </p:nvSpPr>
        <p:spPr>
          <a:xfrm>
            <a:off x="2122117" y="5302250"/>
            <a:ext cx="1915171" cy="838200"/>
          </a:xfrm>
          <a:prstGeom prst="rect">
            <a:avLst/>
          </a:prstGeom>
          <a:ln w="12700">
            <a:solidFill>
              <a:srgbClr val="008F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008F00"/>
              </a:buClr>
              <a:buFont typeface="Arial"/>
              <a:defRPr sz="2400">
                <a:solidFill>
                  <a:srgbClr val="008F00"/>
                </a:solidFill>
                <a:uFill>
                  <a:solidFill>
                    <a:srgbClr val="008F00"/>
                  </a:solidFill>
                </a:uFill>
                <a:latin typeface="+mn-lt"/>
                <a:ea typeface="+mn-ea"/>
                <a:cs typeface="+mn-cs"/>
                <a:sym typeface="Gill Sans"/>
              </a:defRPr>
            </a:pPr>
            <a:r>
              <a:t>heterogeneity</a:t>
            </a:r>
          </a:p>
          <a:p>
            <a:pPr algn="ctr" defTabSz="584200">
              <a:buClr>
                <a:srgbClr val="008F00"/>
              </a:buClr>
              <a:buFont typeface="Arial"/>
              <a:defRPr sz="2400">
                <a:solidFill>
                  <a:srgbClr val="008F00"/>
                </a:solidFill>
                <a:uFill>
                  <a:solidFill>
                    <a:srgbClr val="008F00"/>
                  </a:solidFill>
                </a:uFill>
                <a:latin typeface="+mn-lt"/>
                <a:ea typeface="+mn-ea"/>
                <a:cs typeface="+mn-cs"/>
                <a:sym typeface="Gill Sans"/>
              </a:defRPr>
            </a:pPr>
            <a:r>
              <a:t>measures</a:t>
            </a:r>
          </a:p>
        </p:txBody>
      </p:sp>
      <p:sp>
        <p:nvSpPr>
          <p:cNvPr id="1039" name="estimated…"/>
          <p:cNvSpPr txBox="1"/>
          <p:nvPr/>
        </p:nvSpPr>
        <p:spPr>
          <a:xfrm>
            <a:off x="73672" y="5302250"/>
            <a:ext cx="1955801" cy="1193800"/>
          </a:xfrm>
          <a:prstGeom prst="rect">
            <a:avLst/>
          </a:prstGeom>
          <a:ln w="12700">
            <a:solidFill>
              <a:srgbClr val="4349AA"/>
            </a:solidFill>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ctr" defTabSz="584200">
              <a:buClr>
                <a:srgbClr val="4349AA"/>
              </a:buClr>
              <a:buFont typeface="Arial"/>
              <a:defRPr sz="2400">
                <a:solidFill>
                  <a:srgbClr val="4349AA"/>
                </a:solidFill>
                <a:uFill>
                  <a:solidFill>
                    <a:srgbClr val="4349AA"/>
                  </a:solidFill>
                </a:uFill>
                <a:latin typeface="+mn-lt"/>
                <a:ea typeface="+mn-ea"/>
                <a:cs typeface="+mn-cs"/>
                <a:sym typeface="Gill Sans"/>
              </a:defRPr>
            </a:pPr>
            <a:r>
              <a:t>estimated</a:t>
            </a:r>
          </a:p>
          <a:p>
            <a:pPr algn="ctr" defTabSz="584200">
              <a:buClr>
                <a:srgbClr val="4349AA"/>
              </a:buClr>
              <a:buFont typeface="Arial"/>
              <a:defRPr sz="2400">
                <a:solidFill>
                  <a:srgbClr val="4349AA"/>
                </a:solidFill>
                <a:uFill>
                  <a:solidFill>
                    <a:srgbClr val="4349AA"/>
                  </a:solidFill>
                </a:uFill>
                <a:latin typeface="+mn-lt"/>
                <a:ea typeface="+mn-ea"/>
                <a:cs typeface="+mn-cs"/>
                <a:sym typeface="Gill Sans"/>
              </a:defRPr>
            </a:pPr>
            <a:r>
              <a:t>initial</a:t>
            </a:r>
          </a:p>
          <a:p>
            <a:pPr algn="ctr" defTabSz="584200">
              <a:buClr>
                <a:srgbClr val="4349AA"/>
              </a:buClr>
              <a:buFont typeface="Arial"/>
              <a:defRPr sz="2400">
                <a:solidFill>
                  <a:srgbClr val="4349AA"/>
                </a:solidFill>
                <a:uFill>
                  <a:solidFill>
                    <a:srgbClr val="4349AA"/>
                  </a:solidFill>
                </a:uFill>
                <a:latin typeface="+mn-lt"/>
                <a:ea typeface="+mn-ea"/>
                <a:cs typeface="+mn-cs"/>
                <a:sym typeface="Gill Sans"/>
              </a:defRPr>
            </a:pPr>
            <a:r>
              <a:t>EGS</a:t>
            </a:r>
          </a:p>
        </p:txBody>
      </p:sp>
      <p:sp>
        <p:nvSpPr>
          <p:cNvPr id="1040" name="Line"/>
          <p:cNvSpPr/>
          <p:nvPr/>
        </p:nvSpPr>
        <p:spPr>
          <a:xfrm>
            <a:off x="2921000" y="6146800"/>
            <a:ext cx="2250" cy="647697"/>
          </a:xfrm>
          <a:prstGeom prst="line">
            <a:avLst/>
          </a:prstGeom>
          <a:ln w="25400">
            <a:solidFill>
              <a:srgbClr val="008F00"/>
            </a:solidFill>
            <a:tailEnd type="triangle"/>
          </a:ln>
        </p:spPr>
        <p:txBody>
          <a:bodyPr lIns="50800" tIns="50800" rIns="50800" bIns="50800" anchor="ctr"/>
          <a:lstStyle/>
          <a:p>
            <a:endParaRPr/>
          </a:p>
        </p:txBody>
      </p:sp>
      <p:sp>
        <p:nvSpPr>
          <p:cNvPr id="1041" name="Line"/>
          <p:cNvSpPr/>
          <p:nvPr/>
        </p:nvSpPr>
        <p:spPr>
          <a:xfrm>
            <a:off x="2921000" y="4660900"/>
            <a:ext cx="2250" cy="647697"/>
          </a:xfrm>
          <a:prstGeom prst="line">
            <a:avLst/>
          </a:prstGeom>
          <a:ln w="25400">
            <a:solidFill>
              <a:srgbClr val="008F00"/>
            </a:solidFill>
            <a:tailEnd type="triangle"/>
          </a:ln>
        </p:spPr>
        <p:txBody>
          <a:bodyPr lIns="50800" tIns="50800" rIns="50800" bIns="50800" anchor="ctr"/>
          <a:lstStyle/>
          <a:p>
            <a:endParaRPr/>
          </a:p>
        </p:txBody>
      </p:sp>
      <p:grpSp>
        <p:nvGrpSpPr>
          <p:cNvPr id="1044" name="Group"/>
          <p:cNvGrpSpPr/>
          <p:nvPr/>
        </p:nvGrpSpPr>
        <p:grpSpPr>
          <a:xfrm>
            <a:off x="938611" y="2038350"/>
            <a:ext cx="2190949" cy="2423302"/>
            <a:chOff x="0" y="0"/>
            <a:chExt cx="2190948" cy="2423301"/>
          </a:xfrm>
        </p:grpSpPr>
        <p:pic>
          <p:nvPicPr>
            <p:cNvPr id="1042" name="image.png" descr="image.png"/>
            <p:cNvPicPr>
              <a:picLocks/>
            </p:cNvPicPr>
            <p:nvPr/>
          </p:nvPicPr>
          <p:blipFill>
            <a:blip r:embed="rId6">
              <a:extLst/>
            </a:blip>
            <a:stretch>
              <a:fillRect/>
            </a:stretch>
          </p:blipFill>
          <p:spPr>
            <a:xfrm>
              <a:off x="255188" y="565150"/>
              <a:ext cx="1858152" cy="1858152"/>
            </a:xfrm>
            <a:prstGeom prst="rect">
              <a:avLst/>
            </a:prstGeom>
            <a:ln w="12700" cap="flat">
              <a:noFill/>
              <a:miter lim="400000"/>
            </a:ln>
            <a:effectLst/>
          </p:spPr>
        </p:pic>
        <p:sp>
          <p:nvSpPr>
            <p:cNvPr id="1043" name="initial landscape"/>
            <p:cNvSpPr txBox="1"/>
            <p:nvPr/>
          </p:nvSpPr>
          <p:spPr>
            <a:xfrm>
              <a:off x="0" y="0"/>
              <a:ext cx="2190949" cy="4826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ctr" defTabSz="584200">
                <a:buClr>
                  <a:srgbClr val="000000"/>
                </a:buClr>
                <a:buFont typeface="Arial"/>
                <a:defRPr sz="2600">
                  <a:latin typeface="+mn-lt"/>
                  <a:ea typeface="+mn-ea"/>
                  <a:cs typeface="+mn-cs"/>
                  <a:sym typeface="Gill Sans"/>
                </a:defRPr>
              </a:lvl1pPr>
            </a:lstStyle>
            <a:p>
              <a:r>
                <a:t>initial landscape</a:t>
              </a:r>
            </a:p>
          </p:txBody>
        </p:sp>
      </p:grpSp>
      <p:sp>
        <p:nvSpPr>
          <p:cNvPr id="1045" name="Rectangle"/>
          <p:cNvSpPr/>
          <p:nvPr/>
        </p:nvSpPr>
        <p:spPr>
          <a:xfrm>
            <a:off x="863600" y="1955800"/>
            <a:ext cx="2603500" cy="2705100"/>
          </a:xfrm>
          <a:prstGeom prst="rect">
            <a:avLst/>
          </a:prstGeom>
          <a:ln w="25400">
            <a:solidFill>
              <a:srgbClr val="000000"/>
            </a:solidFill>
            <a:miter lim="400000"/>
          </a:ln>
        </p:spPr>
        <p:txBody>
          <a:bodyPr lIns="50800" tIns="50800" rIns="50800" bIns="50800" anchor="ctr"/>
          <a:lstStyle/>
          <a:p>
            <a:pPr algn="ctr" defTabSz="584200">
              <a:defRPr sz="22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046" name="Policy X"/>
          <p:cNvSpPr txBox="1"/>
          <p:nvPr/>
        </p:nvSpPr>
        <p:spPr>
          <a:xfrm>
            <a:off x="1324299" y="977900"/>
            <a:ext cx="1410247" cy="469900"/>
          </a:xfrm>
          <a:prstGeom prst="rect">
            <a:avLst/>
          </a:prstGeom>
          <a:ln w="12700">
            <a:solidFill>
              <a:srgbClr val="FF26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buClr>
                <a:srgbClr val="FF2600"/>
              </a:buClr>
              <a:buFont typeface="Arial"/>
              <a:defRPr sz="2400" b="1">
                <a:solidFill>
                  <a:srgbClr val="FF2600"/>
                </a:solidFill>
                <a:uFill>
                  <a:solidFill>
                    <a:srgbClr val="FF2600"/>
                  </a:solidFill>
                </a:uFill>
                <a:latin typeface="Arial"/>
                <a:ea typeface="Arial"/>
                <a:cs typeface="Arial"/>
                <a:sym typeface="Arial"/>
              </a:defRPr>
            </a:lvl1pPr>
          </a:lstStyle>
          <a:p>
            <a:r>
              <a:t>Policy X </a:t>
            </a:r>
          </a:p>
        </p:txBody>
      </p:sp>
      <p:sp>
        <p:nvSpPr>
          <p:cNvPr id="1047" name="final biodiversity"/>
          <p:cNvSpPr txBox="1"/>
          <p:nvPr/>
        </p:nvSpPr>
        <p:spPr>
          <a:xfrm>
            <a:off x="9984063" y="6927850"/>
            <a:ext cx="2641601" cy="482600"/>
          </a:xfrm>
          <a:prstGeom prst="rect">
            <a:avLst/>
          </a:prstGeom>
          <a:ln w="12700">
            <a:solidFill>
              <a:srgbClr val="008F00"/>
            </a:solidFill>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584200">
              <a:buClr>
                <a:srgbClr val="008F00"/>
              </a:buClr>
              <a:buFont typeface="Arial"/>
              <a:defRPr sz="2400">
                <a:solidFill>
                  <a:srgbClr val="008F00"/>
                </a:solidFill>
                <a:uFill>
                  <a:solidFill>
                    <a:srgbClr val="008F00"/>
                  </a:solidFill>
                </a:uFill>
                <a:latin typeface="+mn-lt"/>
                <a:ea typeface="+mn-ea"/>
                <a:cs typeface="+mn-cs"/>
                <a:sym typeface="Gill Sans"/>
              </a:defRPr>
            </a:lvl1pPr>
          </a:lstStyle>
          <a:p>
            <a:r>
              <a:t>final biodiversity</a:t>
            </a:r>
          </a:p>
        </p:txBody>
      </p:sp>
      <p:sp>
        <p:nvSpPr>
          <p:cNvPr id="1048" name="Line"/>
          <p:cNvSpPr/>
          <p:nvPr/>
        </p:nvSpPr>
        <p:spPr>
          <a:xfrm>
            <a:off x="9636195" y="4660900"/>
            <a:ext cx="2250" cy="647697"/>
          </a:xfrm>
          <a:prstGeom prst="line">
            <a:avLst/>
          </a:prstGeom>
          <a:ln w="25400">
            <a:solidFill>
              <a:srgbClr val="4349AA"/>
            </a:solidFill>
            <a:tailEnd type="triangle"/>
          </a:ln>
        </p:spPr>
        <p:txBody>
          <a:bodyPr lIns="50800" tIns="50800" rIns="50800" bIns="50800" anchor="ctr"/>
          <a:lstStyle/>
          <a:p>
            <a:endParaRPr/>
          </a:p>
        </p:txBody>
      </p:sp>
      <p:sp>
        <p:nvSpPr>
          <p:cNvPr id="1049" name="heterogeneity…"/>
          <p:cNvSpPr txBox="1"/>
          <p:nvPr/>
        </p:nvSpPr>
        <p:spPr>
          <a:xfrm>
            <a:off x="9994711" y="5302250"/>
            <a:ext cx="2628901" cy="838200"/>
          </a:xfrm>
          <a:prstGeom prst="rect">
            <a:avLst/>
          </a:prstGeom>
          <a:ln w="12700">
            <a:solidFill>
              <a:srgbClr val="008F00"/>
            </a:solidFill>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ctr" defTabSz="584200">
              <a:buClr>
                <a:srgbClr val="008F00"/>
              </a:buClr>
              <a:buFont typeface="Arial"/>
              <a:defRPr sz="2400">
                <a:solidFill>
                  <a:srgbClr val="008F00"/>
                </a:solidFill>
                <a:uFill>
                  <a:solidFill>
                    <a:srgbClr val="008F00"/>
                  </a:solidFill>
                </a:uFill>
                <a:latin typeface="+mn-lt"/>
                <a:ea typeface="+mn-ea"/>
                <a:cs typeface="+mn-cs"/>
                <a:sym typeface="Gill Sans"/>
              </a:defRPr>
            </a:pPr>
            <a:r>
              <a:t>heterogeneity</a:t>
            </a:r>
          </a:p>
          <a:p>
            <a:pPr algn="ctr" defTabSz="584200">
              <a:buClr>
                <a:srgbClr val="008F00"/>
              </a:buClr>
              <a:buFont typeface="Arial"/>
              <a:defRPr sz="2400">
                <a:solidFill>
                  <a:srgbClr val="008F00"/>
                </a:solidFill>
                <a:uFill>
                  <a:solidFill>
                    <a:srgbClr val="008F00"/>
                  </a:solidFill>
                </a:uFill>
                <a:latin typeface="+mn-lt"/>
                <a:ea typeface="+mn-ea"/>
                <a:cs typeface="+mn-cs"/>
                <a:sym typeface="Gill Sans"/>
              </a:defRPr>
            </a:pPr>
            <a:r>
              <a:t>measures</a:t>
            </a:r>
          </a:p>
        </p:txBody>
      </p:sp>
      <p:sp>
        <p:nvSpPr>
          <p:cNvPr id="1050" name="estimated…"/>
          <p:cNvSpPr txBox="1"/>
          <p:nvPr/>
        </p:nvSpPr>
        <p:spPr>
          <a:xfrm>
            <a:off x="8492015" y="5302250"/>
            <a:ext cx="1411239" cy="1193800"/>
          </a:xfrm>
          <a:prstGeom prst="rect">
            <a:avLst/>
          </a:prstGeom>
          <a:ln w="12700">
            <a:solidFill>
              <a:srgbClr val="4349AA"/>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ctr" defTabSz="584200">
              <a:buClr>
                <a:srgbClr val="4349AA"/>
              </a:buClr>
              <a:buFont typeface="Arial"/>
              <a:defRPr sz="2400">
                <a:solidFill>
                  <a:srgbClr val="4349AA"/>
                </a:solidFill>
                <a:uFill>
                  <a:solidFill>
                    <a:srgbClr val="4349AA"/>
                  </a:solidFill>
                </a:uFill>
                <a:latin typeface="+mn-lt"/>
                <a:ea typeface="+mn-ea"/>
                <a:cs typeface="+mn-cs"/>
                <a:sym typeface="Gill Sans"/>
              </a:defRPr>
            </a:pPr>
            <a:r>
              <a:t>estimated</a:t>
            </a:r>
          </a:p>
          <a:p>
            <a:pPr algn="ctr" defTabSz="584200">
              <a:buClr>
                <a:srgbClr val="4349AA"/>
              </a:buClr>
              <a:buFont typeface="Arial"/>
              <a:defRPr sz="2400">
                <a:solidFill>
                  <a:srgbClr val="4349AA"/>
                </a:solidFill>
                <a:uFill>
                  <a:solidFill>
                    <a:srgbClr val="4349AA"/>
                  </a:solidFill>
                </a:uFill>
                <a:latin typeface="+mn-lt"/>
                <a:ea typeface="+mn-ea"/>
                <a:cs typeface="+mn-cs"/>
                <a:sym typeface="Gill Sans"/>
              </a:defRPr>
            </a:pPr>
            <a:r>
              <a:t>final</a:t>
            </a:r>
          </a:p>
          <a:p>
            <a:pPr algn="ctr" defTabSz="584200">
              <a:buClr>
                <a:srgbClr val="4349AA"/>
              </a:buClr>
              <a:buFont typeface="Arial"/>
              <a:defRPr sz="2400">
                <a:solidFill>
                  <a:srgbClr val="4349AA"/>
                </a:solidFill>
                <a:uFill>
                  <a:solidFill>
                    <a:srgbClr val="4349AA"/>
                  </a:solidFill>
                </a:uFill>
                <a:latin typeface="+mn-lt"/>
                <a:ea typeface="+mn-ea"/>
                <a:cs typeface="+mn-cs"/>
                <a:sym typeface="Gill Sans"/>
              </a:defRPr>
            </a:pPr>
            <a:r>
              <a:t>EGS</a:t>
            </a:r>
          </a:p>
        </p:txBody>
      </p:sp>
      <p:sp>
        <p:nvSpPr>
          <p:cNvPr id="1051" name="Line"/>
          <p:cNvSpPr/>
          <p:nvPr/>
        </p:nvSpPr>
        <p:spPr>
          <a:xfrm>
            <a:off x="11264900" y="6286500"/>
            <a:ext cx="2249" cy="647697"/>
          </a:xfrm>
          <a:prstGeom prst="line">
            <a:avLst/>
          </a:prstGeom>
          <a:ln w="25400">
            <a:solidFill>
              <a:srgbClr val="008F00"/>
            </a:solidFill>
            <a:tailEnd type="triangle"/>
          </a:ln>
        </p:spPr>
        <p:txBody>
          <a:bodyPr lIns="50800" tIns="50800" rIns="50800" bIns="50800" anchor="ctr"/>
          <a:lstStyle/>
          <a:p>
            <a:endParaRPr/>
          </a:p>
        </p:txBody>
      </p:sp>
      <p:sp>
        <p:nvSpPr>
          <p:cNvPr id="1052" name="Line"/>
          <p:cNvSpPr/>
          <p:nvPr/>
        </p:nvSpPr>
        <p:spPr>
          <a:xfrm>
            <a:off x="11261795" y="4660900"/>
            <a:ext cx="2250" cy="647697"/>
          </a:xfrm>
          <a:prstGeom prst="line">
            <a:avLst/>
          </a:prstGeom>
          <a:ln w="25400">
            <a:solidFill>
              <a:srgbClr val="008F00"/>
            </a:solidFill>
            <a:tailEnd type="triangle"/>
          </a:ln>
        </p:spPr>
        <p:txBody>
          <a:bodyPr lIns="50800" tIns="50800" rIns="50800" bIns="50800" anchor="ctr"/>
          <a:lstStyle/>
          <a:p>
            <a:endParaRPr/>
          </a:p>
        </p:txBody>
      </p:sp>
      <p:sp>
        <p:nvSpPr>
          <p:cNvPr id="1053" name="Simulation Study"/>
          <p:cNvSpPr txBox="1"/>
          <p:nvPr/>
        </p:nvSpPr>
        <p:spPr>
          <a:xfrm>
            <a:off x="4605116" y="114300"/>
            <a:ext cx="3848250" cy="6223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buClr>
                <a:srgbClr val="4349AA"/>
              </a:buClr>
              <a:buFont typeface="Arial"/>
              <a:defRPr sz="3600" b="1">
                <a:solidFill>
                  <a:srgbClr val="4349AA"/>
                </a:solidFill>
                <a:uFill>
                  <a:solidFill>
                    <a:srgbClr val="4349AA"/>
                  </a:solidFill>
                </a:uFill>
                <a:latin typeface="Arial"/>
                <a:ea typeface="Arial"/>
                <a:cs typeface="Arial"/>
                <a:sym typeface="Arial"/>
              </a:defRPr>
            </a:lvl1pPr>
          </a:lstStyle>
          <a:p>
            <a:r>
              <a:t>Simulation Study</a:t>
            </a:r>
          </a:p>
        </p:txBody>
      </p:sp>
      <p:sp>
        <p:nvSpPr>
          <p:cNvPr id="1054" name="Effectiveness of Policy X = change in biodiversity, EGS"/>
          <p:cNvSpPr txBox="1"/>
          <p:nvPr/>
        </p:nvSpPr>
        <p:spPr>
          <a:xfrm>
            <a:off x="480345" y="8083224"/>
            <a:ext cx="11823701" cy="50865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584200">
              <a:buClr>
                <a:srgbClr val="000000"/>
              </a:buClr>
              <a:buFont typeface="Arial"/>
              <a:defRPr sz="2900" b="1">
                <a:latin typeface="Arial"/>
                <a:ea typeface="Arial"/>
                <a:cs typeface="Arial"/>
                <a:sym typeface="Arial"/>
              </a:defRPr>
            </a:lvl1pPr>
          </a:lstStyle>
          <a:p>
            <a:pPr>
              <a:defRPr b="0">
                <a:latin typeface="+mn-lt"/>
                <a:ea typeface="+mn-ea"/>
                <a:cs typeface="+mn-cs"/>
                <a:sym typeface="Gill Sans"/>
              </a:defRPr>
            </a:pPr>
            <a:r>
              <a:rPr b="1">
                <a:latin typeface="Arial"/>
                <a:ea typeface="Arial"/>
                <a:cs typeface="Arial"/>
                <a:sym typeface="Arial"/>
              </a:rPr>
              <a:t>Effectiveness of Policy X = change in biodiversity, EGS</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 Requires="p14">
      <p:transition spd="med" advClick="1" p14:dur="1000">
        <p:wipe dir="l"/>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Site Selection  (“Pasher Protocol”)"/>
          <p:cNvSpPr txBox="1">
            <a:spLocks noGrp="1"/>
          </p:cNvSpPr>
          <p:nvPr>
            <p:ph type="title"/>
          </p:nvPr>
        </p:nvSpPr>
        <p:spPr>
          <a:xfrm>
            <a:off x="1270000" y="-88900"/>
            <a:ext cx="10464800" cy="2438400"/>
          </a:xfrm>
          <a:prstGeom prst="rect">
            <a:avLst/>
          </a:prstGeom>
        </p:spPr>
        <p:txBody>
          <a:bodyPr/>
          <a:lstStyle/>
          <a:p>
            <a:r>
              <a:t>Site Selection </a:t>
            </a:r>
          </a:p>
          <a:p>
            <a:r>
              <a:t>(“Pasher Protocol”)</a:t>
            </a:r>
          </a:p>
        </p:txBody>
      </p:sp>
      <p:sp>
        <p:nvSpPr>
          <p:cNvPr id="1059" name="Amount (% cover)"/>
          <p:cNvSpPr txBox="1"/>
          <p:nvPr/>
        </p:nvSpPr>
        <p:spPr>
          <a:xfrm>
            <a:off x="6811962" y="2355850"/>
            <a:ext cx="2462267" cy="419100"/>
          </a:xfrm>
          <a:prstGeom prst="rect">
            <a:avLst/>
          </a:prstGeom>
          <a:ln w="12700">
            <a:solidFill>
              <a:srgbClr val="008F00"/>
            </a:solidFill>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marL="40639" marR="40639" defTabSz="914400">
              <a:buClr>
                <a:srgbClr val="008F00"/>
              </a:buClr>
              <a:buFont typeface="Arial"/>
              <a:defRPr sz="2100" b="1">
                <a:solidFill>
                  <a:srgbClr val="008F00"/>
                </a:solidFill>
                <a:uFill>
                  <a:solidFill>
                    <a:srgbClr val="008F00"/>
                  </a:solidFill>
                </a:uFill>
                <a:latin typeface="Arial"/>
                <a:ea typeface="Arial"/>
                <a:cs typeface="Arial"/>
                <a:sym typeface="Arial"/>
              </a:defRPr>
            </a:lvl1pPr>
          </a:lstStyle>
          <a:p>
            <a:r>
              <a:t>Amount (% cover)</a:t>
            </a:r>
          </a:p>
        </p:txBody>
      </p:sp>
      <p:sp>
        <p:nvSpPr>
          <p:cNvPr id="1060" name="Diversity (# of types)"/>
          <p:cNvSpPr txBox="1"/>
          <p:nvPr/>
        </p:nvSpPr>
        <p:spPr>
          <a:xfrm>
            <a:off x="6811962" y="2965450"/>
            <a:ext cx="2803716" cy="419100"/>
          </a:xfrm>
          <a:prstGeom prst="rect">
            <a:avLst/>
          </a:prstGeom>
          <a:ln w="12700">
            <a:solidFill>
              <a:srgbClr val="008F00"/>
            </a:solidFill>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marL="40639" marR="40639" defTabSz="914400">
              <a:buClr>
                <a:srgbClr val="008F00"/>
              </a:buClr>
              <a:buFont typeface="Arial"/>
              <a:defRPr sz="2100" b="1">
                <a:solidFill>
                  <a:srgbClr val="008F00"/>
                </a:solidFill>
                <a:uFill>
                  <a:solidFill>
                    <a:srgbClr val="008F00"/>
                  </a:solidFill>
                </a:uFill>
                <a:latin typeface="Arial"/>
                <a:ea typeface="Arial"/>
                <a:cs typeface="Arial"/>
                <a:sym typeface="Arial"/>
              </a:defRPr>
            </a:lvl1pPr>
          </a:lstStyle>
          <a:p>
            <a:r>
              <a:t>Diversity (# of types)</a:t>
            </a:r>
          </a:p>
        </p:txBody>
      </p:sp>
      <p:sp>
        <p:nvSpPr>
          <p:cNvPr id="1061" name="Heterogeneity"/>
          <p:cNvSpPr txBox="1"/>
          <p:nvPr/>
        </p:nvSpPr>
        <p:spPr>
          <a:xfrm>
            <a:off x="4840287" y="5764212"/>
            <a:ext cx="2058316" cy="444501"/>
          </a:xfrm>
          <a:prstGeom prst="rect">
            <a:avLst/>
          </a:prstGeom>
          <a:solidFill>
            <a:srgbClr val="CBCBCB"/>
          </a:solidFill>
          <a:ln w="38100">
            <a:solidFill>
              <a:srgbClr val="FF2600"/>
            </a:solidFill>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marL="40639" marR="40639" defTabSz="914400">
              <a:buClr>
                <a:srgbClr val="7A4300"/>
              </a:buClr>
              <a:buFont typeface="Arial"/>
              <a:defRPr sz="2100" b="1">
                <a:solidFill>
                  <a:srgbClr val="7A4300"/>
                </a:solidFill>
                <a:uFill>
                  <a:solidFill>
                    <a:srgbClr val="7A4300"/>
                  </a:solidFill>
                </a:uFill>
                <a:latin typeface="Arial"/>
                <a:ea typeface="Arial"/>
                <a:cs typeface="Arial"/>
                <a:sym typeface="Arial"/>
              </a:defRPr>
            </a:lvl1pPr>
          </a:lstStyle>
          <a:p>
            <a:r>
              <a:t>Heterogeneity </a:t>
            </a:r>
          </a:p>
        </p:txBody>
      </p:sp>
      <p:sp>
        <p:nvSpPr>
          <p:cNvPr id="1062" name="Diversity"/>
          <p:cNvSpPr txBox="1"/>
          <p:nvPr/>
        </p:nvSpPr>
        <p:spPr>
          <a:xfrm>
            <a:off x="6973887" y="4392612"/>
            <a:ext cx="1406542" cy="444501"/>
          </a:xfrm>
          <a:prstGeom prst="rect">
            <a:avLst/>
          </a:prstGeom>
          <a:solidFill>
            <a:srgbClr val="CBCBCB"/>
          </a:solidFill>
          <a:ln w="38100">
            <a:solidFill>
              <a:srgbClr val="FF2600"/>
            </a:solidFill>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40639" marR="40639" defTabSz="914400">
              <a:buClr>
                <a:srgbClr val="FF2600"/>
              </a:buClr>
              <a:buFont typeface="Arial"/>
              <a:defRPr sz="2100">
                <a:uFill>
                  <a:solidFill>
                    <a:srgbClr val="000000"/>
                  </a:solidFill>
                </a:uFill>
                <a:latin typeface="Arial"/>
                <a:ea typeface="Arial"/>
                <a:cs typeface="Arial"/>
                <a:sym typeface="Arial"/>
              </a:defRPr>
            </a:pPr>
            <a:r>
              <a:rPr b="1">
                <a:solidFill>
                  <a:srgbClr val="FF2600"/>
                </a:solidFill>
                <a:uFill>
                  <a:solidFill>
                    <a:srgbClr val="FF2600"/>
                  </a:solidFill>
                </a:uFill>
              </a:rPr>
              <a:t>Diversity</a:t>
            </a:r>
            <a:r>
              <a:rPr b="1">
                <a:solidFill>
                  <a:srgbClr val="7A4300"/>
                </a:solidFill>
                <a:uFill>
                  <a:solidFill>
                    <a:srgbClr val="7A4300"/>
                  </a:solidFill>
                </a:uFill>
              </a:rPr>
              <a:t> </a:t>
            </a:r>
          </a:p>
        </p:txBody>
      </p:sp>
      <p:sp>
        <p:nvSpPr>
          <p:cNvPr id="1063" name="Pattern scale (ie. Avg patch size)"/>
          <p:cNvSpPr txBox="1"/>
          <p:nvPr/>
        </p:nvSpPr>
        <p:spPr>
          <a:xfrm>
            <a:off x="6973887" y="5307012"/>
            <a:ext cx="4336075" cy="444501"/>
          </a:xfrm>
          <a:prstGeom prst="rect">
            <a:avLst/>
          </a:prstGeom>
          <a:solidFill>
            <a:srgbClr val="CBCBCB"/>
          </a:solidFill>
          <a:ln w="38100">
            <a:solidFill>
              <a:srgbClr val="FF2600"/>
            </a:solidFill>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marL="40639" marR="40639" defTabSz="914400">
              <a:buClr>
                <a:srgbClr val="FF2600"/>
              </a:buClr>
              <a:buFont typeface="Arial"/>
              <a:defRPr sz="2100" b="1">
                <a:solidFill>
                  <a:srgbClr val="FF2600"/>
                </a:solidFill>
                <a:uFill>
                  <a:solidFill>
                    <a:srgbClr val="FF2600"/>
                  </a:solidFill>
                </a:uFill>
                <a:latin typeface="Arial"/>
                <a:ea typeface="Arial"/>
                <a:cs typeface="Arial"/>
                <a:sym typeface="Arial"/>
              </a:defRPr>
            </a:lvl1pPr>
          </a:lstStyle>
          <a:p>
            <a:r>
              <a:t>Pattern scale (ie. Avg patch size)</a:t>
            </a:r>
          </a:p>
        </p:txBody>
      </p:sp>
      <p:sp>
        <p:nvSpPr>
          <p:cNvPr id="1064" name="Pattern variance (ie. Variance of patch size)"/>
          <p:cNvSpPr txBox="1"/>
          <p:nvPr/>
        </p:nvSpPr>
        <p:spPr>
          <a:xfrm>
            <a:off x="6973887" y="6221412"/>
            <a:ext cx="3530601" cy="723901"/>
          </a:xfrm>
          <a:prstGeom prst="rect">
            <a:avLst/>
          </a:prstGeom>
          <a:ln w="12700">
            <a:solidFill>
              <a:srgbClr val="7A4300"/>
            </a:solidFill>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defTabSz="914400">
              <a:buClr>
                <a:srgbClr val="7A4300"/>
              </a:buClr>
              <a:buFont typeface="Arial"/>
              <a:defRPr sz="2100" b="1">
                <a:solidFill>
                  <a:srgbClr val="7A4300"/>
                </a:solidFill>
                <a:uFill>
                  <a:solidFill>
                    <a:srgbClr val="7A4300"/>
                  </a:solidFill>
                </a:uFill>
                <a:latin typeface="Arial"/>
                <a:ea typeface="Arial"/>
                <a:cs typeface="Arial"/>
                <a:sym typeface="Arial"/>
              </a:defRPr>
            </a:lvl1pPr>
          </a:lstStyle>
          <a:p>
            <a:r>
              <a:t>Pattern variance (ie. Variance of patch size)</a:t>
            </a:r>
          </a:p>
        </p:txBody>
      </p:sp>
      <p:sp>
        <p:nvSpPr>
          <p:cNvPr id="1065" name="Pattern shape complexity"/>
          <p:cNvSpPr txBox="1"/>
          <p:nvPr/>
        </p:nvSpPr>
        <p:spPr>
          <a:xfrm>
            <a:off x="6973887" y="7135812"/>
            <a:ext cx="3485572" cy="419101"/>
          </a:xfrm>
          <a:prstGeom prst="rect">
            <a:avLst/>
          </a:prstGeom>
          <a:ln w="12700">
            <a:solidFill>
              <a:srgbClr val="7A4300"/>
            </a:solidFill>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marL="40639" marR="40639" defTabSz="914400">
              <a:buClr>
                <a:srgbClr val="7A4300"/>
              </a:buClr>
              <a:buFont typeface="Arial"/>
              <a:defRPr sz="2100" b="1">
                <a:solidFill>
                  <a:srgbClr val="7A4300"/>
                </a:solidFill>
                <a:uFill>
                  <a:solidFill>
                    <a:srgbClr val="7A4300"/>
                  </a:solidFill>
                </a:uFill>
                <a:latin typeface="Arial"/>
                <a:ea typeface="Arial"/>
                <a:cs typeface="Arial"/>
                <a:sym typeface="Arial"/>
              </a:defRPr>
            </a:lvl1pPr>
          </a:lstStyle>
          <a:p>
            <a:r>
              <a:t>Pattern shape complexity </a:t>
            </a:r>
          </a:p>
        </p:txBody>
      </p:sp>
      <p:sp>
        <p:nvSpPr>
          <p:cNvPr id="1066" name="(Semi-) Natural Area…"/>
          <p:cNvSpPr txBox="1"/>
          <p:nvPr/>
        </p:nvSpPr>
        <p:spPr>
          <a:xfrm>
            <a:off x="2649537" y="2571750"/>
            <a:ext cx="3098801" cy="647700"/>
          </a:xfrm>
          <a:prstGeom prst="rect">
            <a:avLst/>
          </a:prstGeom>
          <a:ln w="12700">
            <a:solidFill>
              <a:srgbClr val="008F00"/>
            </a:solidFill>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40639" marR="40639" defTabSz="914400">
              <a:buClr>
                <a:srgbClr val="008F00"/>
              </a:buClr>
              <a:buFont typeface="Arial"/>
              <a:defRPr sz="2100" b="1">
                <a:solidFill>
                  <a:srgbClr val="008F00"/>
                </a:solidFill>
                <a:uFill>
                  <a:solidFill>
                    <a:srgbClr val="008F00"/>
                  </a:solidFill>
                </a:uFill>
                <a:latin typeface="Arial"/>
                <a:ea typeface="Arial"/>
                <a:cs typeface="Arial"/>
                <a:sym typeface="Arial"/>
              </a:defRPr>
            </a:pPr>
            <a:r>
              <a:t>(Semi-) Natural Area</a:t>
            </a:r>
          </a:p>
          <a:p>
            <a:pPr marL="40639" marR="40639" defTabSz="914400">
              <a:buClr>
                <a:srgbClr val="008F00"/>
              </a:buClr>
              <a:buFont typeface="Arial"/>
              <a:defRPr sz="1500" b="1">
                <a:solidFill>
                  <a:srgbClr val="008F00"/>
                </a:solidFill>
                <a:uFill>
                  <a:solidFill>
                    <a:srgbClr val="008F00"/>
                  </a:solidFill>
                </a:uFill>
                <a:latin typeface="Arial"/>
                <a:ea typeface="Arial"/>
                <a:cs typeface="Arial"/>
                <a:sym typeface="Arial"/>
              </a:defRPr>
            </a:pPr>
            <a:r>
              <a:t>(NON-Production Agriculture)</a:t>
            </a:r>
          </a:p>
        </p:txBody>
      </p:sp>
      <p:sp>
        <p:nvSpPr>
          <p:cNvPr id="1067" name="Production Area"/>
          <p:cNvSpPr txBox="1"/>
          <p:nvPr/>
        </p:nvSpPr>
        <p:spPr>
          <a:xfrm>
            <a:off x="2465387" y="5732462"/>
            <a:ext cx="2082801" cy="749301"/>
          </a:xfrm>
          <a:prstGeom prst="rect">
            <a:avLst/>
          </a:prstGeom>
          <a:solidFill>
            <a:srgbClr val="CBCBCB"/>
          </a:solidFill>
          <a:ln w="38100">
            <a:solidFill>
              <a:srgbClr val="FF2600"/>
            </a:solidFill>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40639" marR="40639" defTabSz="914400">
              <a:buClr>
                <a:srgbClr val="7A4300"/>
              </a:buClr>
              <a:buFont typeface="Arial"/>
              <a:defRPr sz="2100" b="1">
                <a:solidFill>
                  <a:srgbClr val="7A4300"/>
                </a:solidFill>
                <a:uFill>
                  <a:solidFill>
                    <a:srgbClr val="7A4300"/>
                  </a:solidFill>
                </a:uFill>
                <a:latin typeface="Arial"/>
                <a:ea typeface="Arial"/>
                <a:cs typeface="Arial"/>
                <a:sym typeface="Arial"/>
              </a:defRPr>
            </a:lvl1pPr>
          </a:lstStyle>
          <a:p>
            <a:r>
              <a:t>Production Area</a:t>
            </a:r>
          </a:p>
        </p:txBody>
      </p:sp>
      <p:sp>
        <p:nvSpPr>
          <p:cNvPr id="1068" name="# of cover types"/>
          <p:cNvSpPr txBox="1"/>
          <p:nvPr/>
        </p:nvSpPr>
        <p:spPr>
          <a:xfrm>
            <a:off x="8497887" y="4087812"/>
            <a:ext cx="2211064" cy="419101"/>
          </a:xfrm>
          <a:prstGeom prst="rect">
            <a:avLst/>
          </a:prstGeom>
          <a:ln w="12700">
            <a:solidFill>
              <a:srgbClr val="7A4300"/>
            </a:solidFill>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marL="40639" marR="40639" defTabSz="914400">
              <a:buClr>
                <a:srgbClr val="7A4300"/>
              </a:buClr>
              <a:buFont typeface="Arial"/>
              <a:defRPr sz="2100" b="1">
                <a:solidFill>
                  <a:srgbClr val="7A4300"/>
                </a:solidFill>
                <a:uFill>
                  <a:solidFill>
                    <a:srgbClr val="7A4300"/>
                  </a:solidFill>
                </a:uFill>
                <a:latin typeface="Arial"/>
                <a:ea typeface="Arial"/>
                <a:cs typeface="Arial"/>
                <a:sym typeface="Arial"/>
              </a:defRPr>
            </a:lvl1pPr>
          </a:lstStyle>
          <a:p>
            <a:r>
              <a:t># of cover types</a:t>
            </a:r>
          </a:p>
        </p:txBody>
      </p:sp>
      <p:sp>
        <p:nvSpPr>
          <p:cNvPr id="1069" name="Evenness"/>
          <p:cNvSpPr txBox="1"/>
          <p:nvPr/>
        </p:nvSpPr>
        <p:spPr>
          <a:xfrm>
            <a:off x="8497887" y="4697412"/>
            <a:ext cx="1499777" cy="419101"/>
          </a:xfrm>
          <a:prstGeom prst="rect">
            <a:avLst/>
          </a:prstGeom>
          <a:ln w="12700">
            <a:solidFill>
              <a:srgbClr val="7A4300"/>
            </a:solidFill>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marL="40639" marR="40639" defTabSz="914400">
              <a:buClr>
                <a:srgbClr val="7A4300"/>
              </a:buClr>
              <a:buFont typeface="Arial"/>
              <a:defRPr sz="2100" b="1">
                <a:solidFill>
                  <a:srgbClr val="7A4300"/>
                </a:solidFill>
                <a:uFill>
                  <a:solidFill>
                    <a:srgbClr val="7A4300"/>
                  </a:solidFill>
                </a:uFill>
                <a:latin typeface="Arial"/>
                <a:ea typeface="Arial"/>
                <a:cs typeface="Arial"/>
                <a:sym typeface="Arial"/>
              </a:defRPr>
            </a:lvl1pPr>
          </a:lstStyle>
          <a:p>
            <a:r>
              <a:t>Evenness </a:t>
            </a:r>
          </a:p>
        </p:txBody>
      </p:sp>
      <p:sp>
        <p:nvSpPr>
          <p:cNvPr id="1070" name="Line"/>
          <p:cNvSpPr/>
          <p:nvPr/>
        </p:nvSpPr>
        <p:spPr>
          <a:xfrm flipV="1">
            <a:off x="5745162" y="2584450"/>
            <a:ext cx="1066801" cy="228600"/>
          </a:xfrm>
          <a:prstGeom prst="line">
            <a:avLst/>
          </a:prstGeom>
          <a:ln w="25400">
            <a:solidFill>
              <a:srgbClr val="000000"/>
            </a:solidFill>
          </a:ln>
        </p:spPr>
        <p:txBody>
          <a:bodyPr lIns="50800" tIns="50800" rIns="50800" bIns="50800" anchor="ctr"/>
          <a:lstStyle/>
          <a:p>
            <a:endParaRPr/>
          </a:p>
        </p:txBody>
      </p:sp>
      <p:sp>
        <p:nvSpPr>
          <p:cNvPr id="1071" name="Line"/>
          <p:cNvSpPr/>
          <p:nvPr/>
        </p:nvSpPr>
        <p:spPr>
          <a:xfrm>
            <a:off x="5745162" y="2889250"/>
            <a:ext cx="1066801" cy="228600"/>
          </a:xfrm>
          <a:prstGeom prst="line">
            <a:avLst/>
          </a:prstGeom>
          <a:ln w="25400">
            <a:solidFill>
              <a:srgbClr val="000000"/>
            </a:solidFill>
          </a:ln>
        </p:spPr>
        <p:txBody>
          <a:bodyPr lIns="50800" tIns="50800" rIns="50800" bIns="50800" anchor="ctr"/>
          <a:lstStyle/>
          <a:p>
            <a:endParaRPr/>
          </a:p>
        </p:txBody>
      </p:sp>
      <p:sp>
        <p:nvSpPr>
          <p:cNvPr id="1072" name="Line"/>
          <p:cNvSpPr/>
          <p:nvPr/>
        </p:nvSpPr>
        <p:spPr>
          <a:xfrm>
            <a:off x="4521200" y="5926137"/>
            <a:ext cx="323851" cy="11113"/>
          </a:xfrm>
          <a:prstGeom prst="line">
            <a:avLst/>
          </a:prstGeom>
          <a:ln w="25400">
            <a:solidFill>
              <a:srgbClr val="FF2600"/>
            </a:solidFill>
          </a:ln>
        </p:spPr>
        <p:txBody>
          <a:bodyPr lIns="50800" tIns="50800" rIns="50800" bIns="50800" anchor="ctr"/>
          <a:lstStyle/>
          <a:p>
            <a:endParaRPr/>
          </a:p>
        </p:txBody>
      </p:sp>
      <p:sp>
        <p:nvSpPr>
          <p:cNvPr id="1073" name="Line"/>
          <p:cNvSpPr/>
          <p:nvPr/>
        </p:nvSpPr>
        <p:spPr>
          <a:xfrm flipV="1">
            <a:off x="6288087" y="4697412"/>
            <a:ext cx="685801" cy="1066801"/>
          </a:xfrm>
          <a:prstGeom prst="line">
            <a:avLst/>
          </a:prstGeom>
          <a:ln w="25400">
            <a:solidFill>
              <a:srgbClr val="FF2600"/>
            </a:solidFill>
          </a:ln>
        </p:spPr>
        <p:txBody>
          <a:bodyPr lIns="50800" tIns="50800" rIns="50800" bIns="50800" anchor="ctr"/>
          <a:lstStyle/>
          <a:p>
            <a:endParaRPr/>
          </a:p>
        </p:txBody>
      </p:sp>
      <p:sp>
        <p:nvSpPr>
          <p:cNvPr id="1074" name="Line"/>
          <p:cNvSpPr/>
          <p:nvPr/>
        </p:nvSpPr>
        <p:spPr>
          <a:xfrm flipV="1">
            <a:off x="6592887" y="5611812"/>
            <a:ext cx="381001" cy="152401"/>
          </a:xfrm>
          <a:prstGeom prst="line">
            <a:avLst/>
          </a:prstGeom>
          <a:ln w="25400">
            <a:solidFill>
              <a:srgbClr val="FF2600"/>
            </a:solidFill>
          </a:ln>
        </p:spPr>
        <p:txBody>
          <a:bodyPr lIns="50800" tIns="50800" rIns="50800" bIns="50800" anchor="ctr"/>
          <a:lstStyle/>
          <a:p>
            <a:endParaRPr/>
          </a:p>
        </p:txBody>
      </p:sp>
      <p:sp>
        <p:nvSpPr>
          <p:cNvPr id="1075" name="Line"/>
          <p:cNvSpPr/>
          <p:nvPr/>
        </p:nvSpPr>
        <p:spPr>
          <a:xfrm>
            <a:off x="6632575" y="6176962"/>
            <a:ext cx="341313" cy="273051"/>
          </a:xfrm>
          <a:prstGeom prst="line">
            <a:avLst/>
          </a:prstGeom>
          <a:ln w="25400">
            <a:solidFill>
              <a:srgbClr val="000000"/>
            </a:solidFill>
          </a:ln>
        </p:spPr>
        <p:txBody>
          <a:bodyPr lIns="50800" tIns="50800" rIns="50800" bIns="50800" anchor="ctr"/>
          <a:lstStyle/>
          <a:p>
            <a:endParaRPr/>
          </a:p>
        </p:txBody>
      </p:sp>
      <p:sp>
        <p:nvSpPr>
          <p:cNvPr id="1076" name="Line"/>
          <p:cNvSpPr/>
          <p:nvPr/>
        </p:nvSpPr>
        <p:spPr>
          <a:xfrm>
            <a:off x="6316662" y="6176962"/>
            <a:ext cx="657226" cy="1111251"/>
          </a:xfrm>
          <a:prstGeom prst="line">
            <a:avLst/>
          </a:prstGeom>
          <a:ln w="25400">
            <a:solidFill>
              <a:srgbClr val="000000"/>
            </a:solidFill>
          </a:ln>
        </p:spPr>
        <p:txBody>
          <a:bodyPr lIns="50800" tIns="50800" rIns="50800" bIns="50800" anchor="ctr"/>
          <a:lstStyle/>
          <a:p>
            <a:endParaRPr/>
          </a:p>
        </p:txBody>
      </p:sp>
      <p:sp>
        <p:nvSpPr>
          <p:cNvPr id="1077" name="Line"/>
          <p:cNvSpPr/>
          <p:nvPr/>
        </p:nvSpPr>
        <p:spPr>
          <a:xfrm flipV="1">
            <a:off x="8221662" y="4316412"/>
            <a:ext cx="276226" cy="125413"/>
          </a:xfrm>
          <a:prstGeom prst="line">
            <a:avLst/>
          </a:prstGeom>
          <a:ln w="25400">
            <a:solidFill>
              <a:srgbClr val="000000"/>
            </a:solidFill>
          </a:ln>
        </p:spPr>
        <p:txBody>
          <a:bodyPr lIns="50800" tIns="50800" rIns="50800" bIns="50800" anchor="ctr"/>
          <a:lstStyle/>
          <a:p>
            <a:endParaRPr/>
          </a:p>
        </p:txBody>
      </p:sp>
      <p:sp>
        <p:nvSpPr>
          <p:cNvPr id="1078" name="Line"/>
          <p:cNvSpPr/>
          <p:nvPr/>
        </p:nvSpPr>
        <p:spPr>
          <a:xfrm>
            <a:off x="8221662" y="4697412"/>
            <a:ext cx="276226" cy="228601"/>
          </a:xfrm>
          <a:prstGeom prst="line">
            <a:avLst/>
          </a:prstGeom>
          <a:ln w="25400">
            <a:solidFill>
              <a:srgbClr val="000000"/>
            </a:solidFill>
          </a:ln>
        </p:spPr>
        <p:txBody>
          <a:bodyPr lIns="50800" tIns="50800" rIns="50800" bIns="50800" anchor="ctr"/>
          <a:lstStyle/>
          <a:p>
            <a:endParaRPr/>
          </a:p>
        </p:txBody>
      </p:sp>
      <p:sp>
        <p:nvSpPr>
          <p:cNvPr id="1079" name="Farmland…"/>
          <p:cNvSpPr txBox="1"/>
          <p:nvPr/>
        </p:nvSpPr>
        <p:spPr>
          <a:xfrm>
            <a:off x="4154487" y="3859212"/>
            <a:ext cx="1793594" cy="87778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marL="40639" marR="40639" defTabSz="914400">
              <a:buClr>
                <a:srgbClr val="4349AA"/>
              </a:buClr>
              <a:buFont typeface="Arial"/>
              <a:defRPr sz="2700" b="1">
                <a:solidFill>
                  <a:srgbClr val="4349AA"/>
                </a:solidFill>
                <a:uFill>
                  <a:solidFill>
                    <a:srgbClr val="4349AA"/>
                  </a:solidFill>
                </a:uFill>
                <a:latin typeface="Arial"/>
                <a:ea typeface="Arial"/>
                <a:cs typeface="Arial"/>
                <a:sym typeface="Arial"/>
              </a:defRPr>
            </a:pPr>
            <a:r>
              <a:t>Farmland</a:t>
            </a:r>
          </a:p>
          <a:p>
            <a:pPr marL="40639" marR="40639" defTabSz="914400">
              <a:buClr>
                <a:srgbClr val="4349AA"/>
              </a:buClr>
              <a:buFont typeface="Arial"/>
              <a:defRPr sz="2700" b="1">
                <a:solidFill>
                  <a:srgbClr val="4349AA"/>
                </a:solidFill>
                <a:uFill>
                  <a:solidFill>
                    <a:srgbClr val="4349AA"/>
                  </a:solidFill>
                </a:uFill>
                <a:latin typeface="Arial"/>
                <a:ea typeface="Arial"/>
                <a:cs typeface="Arial"/>
                <a:sym typeface="Arial"/>
              </a:defRPr>
            </a:pPr>
            <a:r>
              <a:t>Structure</a:t>
            </a:r>
          </a:p>
        </p:txBody>
      </p:sp>
      <p:sp>
        <p:nvSpPr>
          <p:cNvPr id="1080" name="Line"/>
          <p:cNvSpPr/>
          <p:nvPr/>
        </p:nvSpPr>
        <p:spPr>
          <a:xfrm flipH="1" flipV="1">
            <a:off x="4338637" y="3211512"/>
            <a:ext cx="360363" cy="649288"/>
          </a:xfrm>
          <a:prstGeom prst="line">
            <a:avLst/>
          </a:prstGeom>
          <a:ln w="12700">
            <a:solidFill>
              <a:srgbClr val="000000"/>
            </a:solidFill>
            <a:tailEnd type="triangle"/>
          </a:ln>
        </p:spPr>
        <p:txBody>
          <a:bodyPr lIns="0" tIns="0" rIns="0" bIns="0"/>
          <a:lstStyle/>
          <a:p>
            <a:endParaRPr/>
          </a:p>
        </p:txBody>
      </p:sp>
      <p:sp>
        <p:nvSpPr>
          <p:cNvPr id="1081" name="Line"/>
          <p:cNvSpPr/>
          <p:nvPr/>
        </p:nvSpPr>
        <p:spPr>
          <a:xfrm flipH="1">
            <a:off x="4160837" y="4702175"/>
            <a:ext cx="504826" cy="719138"/>
          </a:xfrm>
          <a:prstGeom prst="line">
            <a:avLst/>
          </a:prstGeom>
          <a:ln w="12700">
            <a:solidFill>
              <a:srgbClr val="000000"/>
            </a:solidFill>
            <a:tailEnd type="triangle"/>
          </a:ln>
        </p:spPr>
        <p:txBody>
          <a:bodyPr lIns="0" tIns="0" rIns="0" bIns="0"/>
          <a:lstStyle/>
          <a:p>
            <a:endParaRPr/>
          </a:p>
        </p:txBody>
      </p:sp>
      <p:pic>
        <p:nvPicPr>
          <p:cNvPr id="1082" name="image.png" descr="image.png"/>
          <p:cNvPicPr>
            <a:picLocks/>
          </p:cNvPicPr>
          <p:nvPr/>
        </p:nvPicPr>
        <p:blipFill>
          <a:blip r:embed="rId2">
            <a:extLst/>
          </a:blip>
          <a:stretch>
            <a:fillRect/>
          </a:stretch>
        </p:blipFill>
        <p:spPr>
          <a:xfrm>
            <a:off x="1189037" y="6735762"/>
            <a:ext cx="5308601" cy="2222501"/>
          </a:xfrm>
          <a:prstGeom prst="rect">
            <a:avLst/>
          </a:prstGeom>
          <a:ln w="12700">
            <a:miter lim="400000"/>
          </a:ln>
        </p:spPr>
      </p:pic>
      <p:sp>
        <p:nvSpPr>
          <p:cNvPr id="1083" name="Pasher et al. (2013)"/>
          <p:cNvSpPr txBox="1"/>
          <p:nvPr/>
        </p:nvSpPr>
        <p:spPr>
          <a:xfrm>
            <a:off x="4372185" y="8966200"/>
            <a:ext cx="4249974" cy="7239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defRPr sz="4200">
                <a:latin typeface="+mn-lt"/>
                <a:ea typeface="+mn-ea"/>
                <a:cs typeface="+mn-cs"/>
                <a:sym typeface="Gill Sans"/>
              </a:defRPr>
            </a:lvl1pPr>
          </a:lstStyle>
          <a:p>
            <a:r>
              <a:t>Pasher et al. (2013)</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 Requires="p14">
      <p:transition spd="med" advClick="1" p14:dur="1000">
        <p:wipe dir="l"/>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election Criteria"/>
          <p:cNvSpPr txBox="1">
            <a:spLocks noGrp="1"/>
          </p:cNvSpPr>
          <p:nvPr>
            <p:ph type="title"/>
          </p:nvPr>
        </p:nvSpPr>
        <p:spPr>
          <a:xfrm>
            <a:off x="1270000" y="-215900"/>
            <a:ext cx="10464800" cy="2438400"/>
          </a:xfrm>
          <a:prstGeom prst="rect">
            <a:avLst/>
          </a:prstGeom>
        </p:spPr>
        <p:txBody>
          <a:bodyPr/>
          <a:lstStyle/>
          <a:p>
            <a:r>
              <a:t>Selection Criteria</a:t>
            </a:r>
          </a:p>
        </p:txBody>
      </p:sp>
      <p:sp>
        <p:nvSpPr>
          <p:cNvPr id="1086" name="N = 100 (final set)…"/>
          <p:cNvSpPr txBox="1">
            <a:spLocks noGrp="1"/>
          </p:cNvSpPr>
          <p:nvPr>
            <p:ph type="body" idx="4294967295"/>
          </p:nvPr>
        </p:nvSpPr>
        <p:spPr>
          <a:xfrm>
            <a:off x="419100" y="1841500"/>
            <a:ext cx="12115800" cy="7480300"/>
          </a:xfrm>
          <a:prstGeom prst="rect">
            <a:avLst/>
          </a:prstGeom>
        </p:spPr>
        <p:txBody>
          <a:bodyPr/>
          <a:lstStyle/>
          <a:p>
            <a:pPr>
              <a:spcBef>
                <a:spcPts val="1200"/>
              </a:spcBef>
              <a:defRPr sz="3600">
                <a:solidFill>
                  <a:srgbClr val="000000"/>
                </a:solidFill>
              </a:defRPr>
            </a:pPr>
            <a:r>
              <a:t>N = 100 (final set)</a:t>
            </a:r>
          </a:p>
          <a:p>
            <a:pPr lvl="1">
              <a:spcBef>
                <a:spcPts val="1200"/>
              </a:spcBef>
              <a:defRPr sz="3600">
                <a:solidFill>
                  <a:srgbClr val="000000"/>
                </a:solidFill>
              </a:defRPr>
            </a:pPr>
            <a:r>
              <a:t>&gt; N → Temporal changes / permissions / errors / other…</a:t>
            </a:r>
          </a:p>
          <a:p>
            <a:pPr>
              <a:spcBef>
                <a:spcPts val="1200"/>
              </a:spcBef>
              <a:defRPr sz="3600">
                <a:solidFill>
                  <a:srgbClr val="000000"/>
                </a:solidFill>
              </a:defRPr>
            </a:pPr>
            <a:r>
              <a:t>Multiple Extents (i.e. 1x1 km, 2x2 km…)</a:t>
            </a:r>
          </a:p>
          <a:p>
            <a:pPr lvl="1">
              <a:spcBef>
                <a:spcPts val="1200"/>
              </a:spcBef>
              <a:defRPr sz="3600">
                <a:solidFill>
                  <a:srgbClr val="000000"/>
                </a:solidFill>
              </a:defRPr>
            </a:pPr>
            <a:r>
              <a:t>All criteria satisfied at each extent </a:t>
            </a:r>
            <a:r>
              <a:rPr>
                <a:latin typeface="Helvetica"/>
                <a:ea typeface="Helvetica"/>
                <a:cs typeface="Helvetica"/>
                <a:sym typeface="Helvetica"/>
              </a:rPr>
              <a:t>(</a:t>
            </a:r>
            <a:r>
              <a:t>!)</a:t>
            </a:r>
          </a:p>
          <a:p>
            <a:pPr>
              <a:spcBef>
                <a:spcPts val="1200"/>
              </a:spcBef>
              <a:defRPr sz="3600">
                <a:solidFill>
                  <a:srgbClr val="000000"/>
                </a:solidFill>
              </a:defRPr>
            </a:pPr>
            <a:r>
              <a:t>&gt; 60% Production Agriculture	 (row crops, hay, pasture)</a:t>
            </a:r>
          </a:p>
          <a:p>
            <a:pPr>
              <a:spcBef>
                <a:spcPts val="2400"/>
              </a:spcBef>
              <a:defRPr sz="3600">
                <a:solidFill>
                  <a:srgbClr val="000000"/>
                </a:solidFill>
              </a:defRPr>
            </a:pPr>
            <a:r>
              <a:t>Variety of Heterogeneity Levels</a:t>
            </a:r>
          </a:p>
          <a:p>
            <a:pPr lvl="1">
              <a:spcBef>
                <a:spcPts val="1200"/>
              </a:spcBef>
              <a:defRPr sz="3600">
                <a:solidFill>
                  <a:srgbClr val="000000"/>
                </a:solidFill>
              </a:defRPr>
            </a:pPr>
            <a:r>
              <a:t>Diversity - # of cover types </a:t>
            </a:r>
          </a:p>
          <a:p>
            <a:pPr lvl="1">
              <a:spcBef>
                <a:spcPts val="1200"/>
              </a:spcBef>
              <a:defRPr sz="3600">
                <a:solidFill>
                  <a:srgbClr val="000000"/>
                </a:solidFill>
              </a:defRPr>
            </a:pPr>
            <a:r>
              <a:t>Distribution of average field sizes</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 Requires="p14">
      <p:transition spd="med" advClick="1" p14:dur="1000">
        <p:wipe dir="l"/>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events in space with coordinates…"/>
          <p:cNvSpPr txBox="1">
            <a:spLocks noGrp="1"/>
          </p:cNvSpPr>
          <p:nvPr>
            <p:ph type="body" idx="1"/>
          </p:nvPr>
        </p:nvSpPr>
        <p:spPr>
          <a:prstGeom prst="rect">
            <a:avLst/>
          </a:prstGeom>
        </p:spPr>
        <p:txBody>
          <a:bodyPr/>
          <a:lstStyle/>
          <a:p>
            <a:r>
              <a:t>events in space with coordinates</a:t>
            </a:r>
          </a:p>
          <a:p>
            <a:r>
              <a:t>deviation from randomness: regular OR clumped</a:t>
            </a:r>
          </a:p>
          <a:p>
            <a:r>
              <a:t>need model for “CSR”, and method to test against this model</a:t>
            </a:r>
          </a:p>
        </p:txBody>
      </p:sp>
      <p:sp>
        <p:nvSpPr>
          <p:cNvPr id="505" name="Point Pattern Analysis"/>
          <p:cNvSpPr txBox="1">
            <a:spLocks noGrp="1"/>
          </p:cNvSpPr>
          <p:nvPr>
            <p:ph type="title"/>
          </p:nvPr>
        </p:nvSpPr>
        <p:spPr>
          <a:prstGeom prst="rect">
            <a:avLst/>
          </a:prstGeom>
        </p:spPr>
        <p:txBody>
          <a:bodyPr/>
          <a:lstStyle/>
          <a:p>
            <a:r>
              <a:t>Point Pattern Analysis </a:t>
            </a: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lvl1pPr>
              <a:defRPr>
                <a:solidFill>
                  <a:srgbClr val="000000"/>
                </a:solidFill>
              </a:defRPr>
            </a:lvl1pPr>
          </a:lstStyle>
          <a:p>
            <a:fld id="{86CB4B4D-7CA3-9044-876B-883B54F8677D}" type="slidenum">
              <a:t>50</a:t>
            </a:fld>
            <a:endParaRPr/>
          </a:p>
        </p:txBody>
      </p:sp>
      <p:sp>
        <p:nvSpPr>
          <p:cNvPr id="1089" name="First Step of Site Selection  &gt; 60% Active Agriculture"/>
          <p:cNvSpPr txBox="1">
            <a:spLocks noGrp="1"/>
          </p:cNvSpPr>
          <p:nvPr>
            <p:ph type="title"/>
          </p:nvPr>
        </p:nvSpPr>
        <p:spPr>
          <a:xfrm>
            <a:off x="647700" y="0"/>
            <a:ext cx="11709400" cy="2406792"/>
          </a:xfrm>
          <a:prstGeom prst="rect">
            <a:avLst/>
          </a:prstGeom>
        </p:spPr>
        <p:txBody>
          <a:bodyPr/>
          <a:lstStyle/>
          <a:p>
            <a:pPr>
              <a:defRPr sz="5000"/>
            </a:pPr>
            <a:r>
              <a:t>First Step of Site Selection </a:t>
            </a:r>
            <a:br/>
            <a:r>
              <a:t>&gt; 60% Active Agriculture</a:t>
            </a:r>
          </a:p>
        </p:txBody>
      </p:sp>
      <p:sp>
        <p:nvSpPr>
          <p:cNvPr id="1090" name="GOAL:   &gt; 60 % AG @ 500m &amp; 1km &amp; 2km &amp; 3km"/>
          <p:cNvSpPr txBox="1">
            <a:spLocks noGrp="1"/>
          </p:cNvSpPr>
          <p:nvPr>
            <p:ph type="body" idx="1"/>
          </p:nvPr>
        </p:nvSpPr>
        <p:spPr>
          <a:xfrm>
            <a:off x="647700" y="2521937"/>
            <a:ext cx="11709400" cy="7231664"/>
          </a:xfrm>
          <a:prstGeom prst="rect">
            <a:avLst/>
          </a:prstGeom>
        </p:spPr>
        <p:txBody>
          <a:bodyPr spcCol="585470"/>
          <a:lstStyle/>
          <a:p>
            <a:pPr marL="904862" indent="-587362">
              <a:defRPr sz="3800"/>
            </a:pPr>
            <a:r>
              <a:t>GOAL:   </a:t>
            </a:r>
            <a:r>
              <a:rPr sz="3400">
                <a:solidFill>
                  <a:srgbClr val="FF4C00"/>
                </a:solidFill>
                <a:uFill>
                  <a:solidFill>
                    <a:srgbClr val="FF4C00"/>
                  </a:solidFill>
                </a:uFill>
              </a:rPr>
              <a:t>&gt; 60 % AG @ 500m </a:t>
            </a:r>
            <a:r>
              <a:rPr sz="3400" b="1" u="sng">
                <a:solidFill>
                  <a:srgbClr val="FF4C00"/>
                </a:solidFill>
                <a:uFill>
                  <a:solidFill>
                    <a:srgbClr val="FF4C00"/>
                  </a:solidFill>
                </a:uFill>
                <a:latin typeface="Arial"/>
                <a:ea typeface="Arial"/>
                <a:cs typeface="Arial"/>
                <a:sym typeface="Arial"/>
              </a:rPr>
              <a:t>&amp;</a:t>
            </a:r>
            <a:r>
              <a:rPr sz="3400">
                <a:solidFill>
                  <a:srgbClr val="FF4C00"/>
                </a:solidFill>
                <a:uFill>
                  <a:solidFill>
                    <a:srgbClr val="FF4C00"/>
                  </a:solidFill>
                </a:uFill>
              </a:rPr>
              <a:t> 1km </a:t>
            </a:r>
            <a:r>
              <a:rPr sz="3400" b="1" u="sng">
                <a:solidFill>
                  <a:srgbClr val="FF4C00"/>
                </a:solidFill>
                <a:uFill>
                  <a:solidFill>
                    <a:srgbClr val="FF4C00"/>
                  </a:solidFill>
                </a:uFill>
                <a:latin typeface="Arial"/>
                <a:ea typeface="Arial"/>
                <a:cs typeface="Arial"/>
                <a:sym typeface="Arial"/>
              </a:rPr>
              <a:t>&amp;</a:t>
            </a:r>
            <a:r>
              <a:rPr sz="3400">
                <a:solidFill>
                  <a:srgbClr val="FF4C00"/>
                </a:solidFill>
                <a:uFill>
                  <a:solidFill>
                    <a:srgbClr val="FF4C00"/>
                  </a:solidFill>
                </a:uFill>
              </a:rPr>
              <a:t> 2km </a:t>
            </a:r>
            <a:r>
              <a:rPr sz="3400" b="1" u="sng">
                <a:solidFill>
                  <a:srgbClr val="FF4C00"/>
                </a:solidFill>
                <a:uFill>
                  <a:solidFill>
                    <a:srgbClr val="FF4C00"/>
                  </a:solidFill>
                </a:uFill>
                <a:latin typeface="Arial"/>
                <a:ea typeface="Arial"/>
                <a:cs typeface="Arial"/>
                <a:sym typeface="Arial"/>
              </a:rPr>
              <a:t>&amp;</a:t>
            </a:r>
            <a:r>
              <a:rPr sz="3400">
                <a:solidFill>
                  <a:srgbClr val="FF4C00"/>
                </a:solidFill>
                <a:uFill>
                  <a:solidFill>
                    <a:srgbClr val="FF4C00"/>
                  </a:solidFill>
                </a:uFill>
              </a:rPr>
              <a:t> 3km</a:t>
            </a:r>
          </a:p>
        </p:txBody>
      </p:sp>
      <p:pic>
        <p:nvPicPr>
          <p:cNvPr id="1091" name="image.png" descr="image.png"/>
          <p:cNvPicPr>
            <a:picLocks/>
          </p:cNvPicPr>
          <p:nvPr/>
        </p:nvPicPr>
        <p:blipFill>
          <a:blip r:embed="rId2">
            <a:extLst/>
          </a:blip>
          <a:stretch>
            <a:fillRect/>
          </a:stretch>
        </p:blipFill>
        <p:spPr>
          <a:xfrm>
            <a:off x="6578600" y="4470400"/>
            <a:ext cx="3081867" cy="2278098"/>
          </a:xfrm>
          <a:prstGeom prst="rect">
            <a:avLst/>
          </a:prstGeom>
          <a:ln w="12700">
            <a:miter lim="400000"/>
          </a:ln>
        </p:spPr>
      </p:pic>
      <p:pic>
        <p:nvPicPr>
          <p:cNvPr id="1092" name="image.png" descr="image.png"/>
          <p:cNvPicPr>
            <a:picLocks/>
          </p:cNvPicPr>
          <p:nvPr/>
        </p:nvPicPr>
        <p:blipFill>
          <a:blip r:embed="rId3">
            <a:extLst/>
          </a:blip>
          <a:stretch>
            <a:fillRect/>
          </a:stretch>
        </p:blipFill>
        <p:spPr>
          <a:xfrm>
            <a:off x="1822026" y="6896100"/>
            <a:ext cx="3086101" cy="2278098"/>
          </a:xfrm>
          <a:prstGeom prst="rect">
            <a:avLst/>
          </a:prstGeom>
          <a:ln w="12700">
            <a:miter lim="400000"/>
          </a:ln>
        </p:spPr>
      </p:pic>
      <p:pic>
        <p:nvPicPr>
          <p:cNvPr id="1093" name="image.png" descr="image.png"/>
          <p:cNvPicPr>
            <a:picLocks/>
          </p:cNvPicPr>
          <p:nvPr/>
        </p:nvPicPr>
        <p:blipFill>
          <a:blip r:embed="rId4">
            <a:extLst/>
          </a:blip>
          <a:stretch>
            <a:fillRect/>
          </a:stretch>
        </p:blipFill>
        <p:spPr>
          <a:xfrm>
            <a:off x="6642382" y="6829777"/>
            <a:ext cx="3099930" cy="2280357"/>
          </a:xfrm>
          <a:prstGeom prst="rect">
            <a:avLst/>
          </a:prstGeom>
          <a:ln w="12700">
            <a:miter lim="400000"/>
          </a:ln>
        </p:spPr>
      </p:pic>
      <p:pic>
        <p:nvPicPr>
          <p:cNvPr id="1094" name="image.png" descr="image.png"/>
          <p:cNvPicPr>
            <a:picLocks/>
          </p:cNvPicPr>
          <p:nvPr/>
        </p:nvPicPr>
        <p:blipFill>
          <a:blip r:embed="rId5">
            <a:extLst/>
          </a:blip>
          <a:stretch>
            <a:fillRect/>
          </a:stretch>
        </p:blipFill>
        <p:spPr>
          <a:xfrm>
            <a:off x="1688817" y="4470400"/>
            <a:ext cx="3079610" cy="2278098"/>
          </a:xfrm>
          <a:prstGeom prst="rect">
            <a:avLst/>
          </a:prstGeom>
          <a:ln w="12700">
            <a:miter lim="400000"/>
          </a:ln>
        </p:spPr>
      </p:pic>
      <p:sp>
        <p:nvSpPr>
          <p:cNvPr id="1095" name="500m x 500m Extent"/>
          <p:cNvSpPr txBox="1"/>
          <p:nvPr/>
        </p:nvSpPr>
        <p:spPr>
          <a:xfrm>
            <a:off x="3296355" y="5886026"/>
            <a:ext cx="3111501" cy="419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584200">
              <a:spcBef>
                <a:spcPts val="1300"/>
              </a:spcBef>
              <a:buClr>
                <a:srgbClr val="000000"/>
              </a:buClr>
              <a:buFont typeface="Arial"/>
              <a:defRPr sz="2200">
                <a:latin typeface="+mn-lt"/>
                <a:ea typeface="+mn-ea"/>
                <a:cs typeface="+mn-cs"/>
                <a:sym typeface="Gill Sans"/>
              </a:defRPr>
            </a:lvl1pPr>
          </a:lstStyle>
          <a:p>
            <a:r>
              <a:t>500m x 500m Extent</a:t>
            </a:r>
          </a:p>
        </p:txBody>
      </p:sp>
      <p:sp>
        <p:nvSpPr>
          <p:cNvPr id="1096" name="1km x 1km Extent"/>
          <p:cNvSpPr txBox="1"/>
          <p:nvPr/>
        </p:nvSpPr>
        <p:spPr>
          <a:xfrm>
            <a:off x="8184444" y="5953760"/>
            <a:ext cx="3111501" cy="419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584200">
              <a:spcBef>
                <a:spcPts val="1300"/>
              </a:spcBef>
              <a:buClr>
                <a:srgbClr val="000000"/>
              </a:buClr>
              <a:buFont typeface="Arial"/>
              <a:defRPr sz="2200">
                <a:latin typeface="+mn-lt"/>
                <a:ea typeface="+mn-ea"/>
                <a:cs typeface="+mn-cs"/>
                <a:sym typeface="Gill Sans"/>
              </a:defRPr>
            </a:lvl1pPr>
          </a:lstStyle>
          <a:p>
            <a:r>
              <a:t>1km x 1km Extent</a:t>
            </a:r>
          </a:p>
        </p:txBody>
      </p:sp>
      <p:sp>
        <p:nvSpPr>
          <p:cNvPr id="1097" name="2km x 2km Extent"/>
          <p:cNvSpPr txBox="1"/>
          <p:nvPr/>
        </p:nvSpPr>
        <p:spPr>
          <a:xfrm>
            <a:off x="3361831" y="8450862"/>
            <a:ext cx="3111501" cy="419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584200">
              <a:spcBef>
                <a:spcPts val="1300"/>
              </a:spcBef>
              <a:buClr>
                <a:srgbClr val="000000"/>
              </a:buClr>
              <a:buFont typeface="Arial"/>
              <a:defRPr sz="2200">
                <a:latin typeface="+mn-lt"/>
                <a:ea typeface="+mn-ea"/>
                <a:cs typeface="+mn-cs"/>
                <a:sym typeface="Gill Sans"/>
              </a:defRPr>
            </a:lvl1pPr>
          </a:lstStyle>
          <a:p>
            <a:r>
              <a:t>2km x 2km Extent</a:t>
            </a:r>
          </a:p>
        </p:txBody>
      </p:sp>
      <p:sp>
        <p:nvSpPr>
          <p:cNvPr id="1098" name="3km x 3km Extent"/>
          <p:cNvSpPr txBox="1"/>
          <p:nvPr/>
        </p:nvSpPr>
        <p:spPr>
          <a:xfrm>
            <a:off x="8317653" y="8383129"/>
            <a:ext cx="3111501" cy="419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584200">
              <a:spcBef>
                <a:spcPts val="1300"/>
              </a:spcBef>
              <a:buClr>
                <a:srgbClr val="000000"/>
              </a:buClr>
              <a:buFont typeface="Arial"/>
              <a:defRPr sz="2200">
                <a:latin typeface="+mn-lt"/>
                <a:ea typeface="+mn-ea"/>
                <a:cs typeface="+mn-cs"/>
                <a:sym typeface="Gill Sans"/>
              </a:defRPr>
            </a:lvl1pPr>
          </a:lstStyle>
          <a:p>
            <a:r>
              <a:t>3km x 3km Extent</a:t>
            </a:r>
          </a:p>
        </p:txBody>
      </p:sp>
    </p:spTree>
  </p:cSld>
  <p:clrMapOvr>
    <a:masterClrMapping/>
  </p:clrMapOvr>
  <mc:AlternateContent xmlns:mc="http://schemas.openxmlformats.org/markup-compatibility/2006">
    <mc:Choice xmlns:p15="http://schemas.microsoft.com/office/powerpoint/2012/main" Requires="p15">
      <p:transition spd="slow">
        <p15:prstTrans prst="peelOff" invX="1"/>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lvl1pPr>
              <a:defRPr>
                <a:solidFill>
                  <a:srgbClr val="000000"/>
                </a:solidFill>
              </a:defRPr>
            </a:lvl1pPr>
          </a:lstStyle>
          <a:p>
            <a:fld id="{86CB4B4D-7CA3-9044-876B-883B54F8677D}" type="slidenum">
              <a:t>51</a:t>
            </a:fld>
            <a:endParaRPr/>
          </a:p>
        </p:txBody>
      </p:sp>
      <p:sp>
        <p:nvSpPr>
          <p:cNvPr id="1101" name="Areas With &gt; 60% Active Agriculture?"/>
          <p:cNvSpPr txBox="1">
            <a:spLocks noGrp="1"/>
          </p:cNvSpPr>
          <p:nvPr>
            <p:ph type="title"/>
          </p:nvPr>
        </p:nvSpPr>
        <p:spPr>
          <a:prstGeom prst="rect">
            <a:avLst/>
          </a:prstGeom>
        </p:spPr>
        <p:txBody>
          <a:bodyPr/>
          <a:lstStyle>
            <a:lvl1pPr>
              <a:defRPr sz="5000"/>
            </a:lvl1pPr>
          </a:lstStyle>
          <a:p>
            <a:r>
              <a:t>Areas With &gt; 60% Active Agriculture?</a:t>
            </a:r>
          </a:p>
        </p:txBody>
      </p:sp>
      <p:pic>
        <p:nvPicPr>
          <p:cNvPr id="1102" name="image.png" descr="image.png"/>
          <p:cNvPicPr>
            <a:picLocks/>
          </p:cNvPicPr>
          <p:nvPr/>
        </p:nvPicPr>
        <p:blipFill>
          <a:blip r:embed="rId2">
            <a:extLst/>
          </a:blip>
          <a:stretch>
            <a:fillRect/>
          </a:stretch>
        </p:blipFill>
        <p:spPr>
          <a:xfrm>
            <a:off x="1790417" y="2111022"/>
            <a:ext cx="9954544" cy="7276819"/>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spd="slow">
        <p15:prstTrans prst="peelOff" invX="1"/>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 name="AAFC Crop Classification Data"/>
          <p:cNvSpPr txBox="1">
            <a:spLocks noGrp="1"/>
          </p:cNvSpPr>
          <p:nvPr>
            <p:ph type="title"/>
          </p:nvPr>
        </p:nvSpPr>
        <p:spPr>
          <a:xfrm>
            <a:off x="647700" y="390595"/>
            <a:ext cx="11709400" cy="1625601"/>
          </a:xfrm>
          <a:prstGeom prst="rect">
            <a:avLst/>
          </a:prstGeom>
        </p:spPr>
        <p:txBody>
          <a:bodyPr/>
          <a:lstStyle>
            <a:lvl1pPr>
              <a:defRPr sz="5000"/>
            </a:lvl1pPr>
          </a:lstStyle>
          <a:p>
            <a:r>
              <a:t>AAFC Crop Classification Data</a:t>
            </a:r>
          </a:p>
        </p:txBody>
      </p:sp>
      <p:sp>
        <p:nvSpPr>
          <p:cNvPr id="1105" name="~ 60 x 60 km SPOT scene centered near Casselman, ON…"/>
          <p:cNvSpPr txBox="1">
            <a:spLocks noGrp="1"/>
          </p:cNvSpPr>
          <p:nvPr>
            <p:ph type="body" idx="1"/>
          </p:nvPr>
        </p:nvSpPr>
        <p:spPr>
          <a:xfrm>
            <a:off x="493466" y="2314222"/>
            <a:ext cx="12001501" cy="5118101"/>
          </a:xfrm>
          <a:prstGeom prst="rect">
            <a:avLst/>
          </a:prstGeom>
        </p:spPr>
        <p:txBody>
          <a:bodyPr/>
          <a:lstStyle/>
          <a:p>
            <a:pPr marL="780142" indent="-462642"/>
            <a:r>
              <a:rPr sz="3400"/>
              <a:t>~ 60 x 60 km SPOT scene centered near Casselman, ON</a:t>
            </a:r>
          </a:p>
          <a:p>
            <a:pPr marL="780142" indent="-462642"/>
            <a:r>
              <a:rPr sz="3400"/>
              <a:t>Crop type classifications for every year 2004-2007 </a:t>
            </a:r>
          </a:p>
          <a:p>
            <a:pPr marL="780142" indent="-462642"/>
            <a:r>
              <a:rPr sz="3400"/>
              <a:t>2008 &amp; 2009 yet to be completed </a:t>
            </a:r>
          </a:p>
          <a:p>
            <a:pPr marL="780142" indent="-462642"/>
            <a:r>
              <a:rPr sz="3400"/>
              <a:t>Field trained and validated </a:t>
            </a:r>
            <a:r>
              <a:rPr sz="3400">
                <a:latin typeface="Wingdings"/>
                <a:ea typeface="Wingdings"/>
                <a:cs typeface="Wingdings"/>
                <a:sym typeface="Wingdings"/>
              </a:rPr>
              <a:t></a:t>
            </a:r>
            <a:r>
              <a:rPr sz="3400"/>
              <a:t> good accuracy</a:t>
            </a:r>
          </a:p>
        </p:txBody>
      </p:sp>
      <p:grpSp>
        <p:nvGrpSpPr>
          <p:cNvPr id="1112" name="Group"/>
          <p:cNvGrpSpPr/>
          <p:nvPr/>
        </p:nvGrpSpPr>
        <p:grpSpPr>
          <a:xfrm>
            <a:off x="255128" y="3071989"/>
            <a:ext cx="12494544" cy="5107094"/>
            <a:chOff x="0" y="0"/>
            <a:chExt cx="12494542" cy="5107093"/>
          </a:xfrm>
        </p:grpSpPr>
        <p:pic>
          <p:nvPicPr>
            <p:cNvPr id="1106" name="image.png" descr="image.png"/>
            <p:cNvPicPr>
              <a:picLocks/>
            </p:cNvPicPr>
            <p:nvPr/>
          </p:nvPicPr>
          <p:blipFill>
            <a:blip r:embed="rId2">
              <a:extLst/>
            </a:blip>
            <a:stretch>
              <a:fillRect/>
            </a:stretch>
          </p:blipFill>
          <p:spPr>
            <a:xfrm>
              <a:off x="8500533" y="0"/>
              <a:ext cx="3994010" cy="2596445"/>
            </a:xfrm>
            <a:prstGeom prst="rect">
              <a:avLst/>
            </a:prstGeom>
            <a:ln w="12700" cap="flat">
              <a:noFill/>
              <a:miter lim="400000"/>
            </a:ln>
            <a:effectLst/>
          </p:spPr>
        </p:pic>
        <p:pic>
          <p:nvPicPr>
            <p:cNvPr id="1107" name="image.png" descr="image.png"/>
            <p:cNvPicPr>
              <a:picLocks/>
            </p:cNvPicPr>
            <p:nvPr/>
          </p:nvPicPr>
          <p:blipFill>
            <a:blip r:embed="rId3">
              <a:extLst/>
            </a:blip>
            <a:stretch>
              <a:fillRect/>
            </a:stretch>
          </p:blipFill>
          <p:spPr>
            <a:xfrm>
              <a:off x="3072835" y="0"/>
              <a:ext cx="5323841" cy="5107094"/>
            </a:xfrm>
            <a:prstGeom prst="rect">
              <a:avLst/>
            </a:prstGeom>
            <a:ln w="12700" cap="flat">
              <a:noFill/>
              <a:miter lim="400000"/>
            </a:ln>
            <a:effectLst/>
          </p:spPr>
        </p:pic>
        <p:pic>
          <p:nvPicPr>
            <p:cNvPr id="1108" name="image.png" descr="image.png"/>
            <p:cNvPicPr>
              <a:picLocks/>
            </p:cNvPicPr>
            <p:nvPr/>
          </p:nvPicPr>
          <p:blipFill>
            <a:blip r:embed="rId4">
              <a:extLst/>
            </a:blip>
            <a:stretch>
              <a:fillRect/>
            </a:stretch>
          </p:blipFill>
          <p:spPr>
            <a:xfrm>
              <a:off x="8398933" y="4001911"/>
              <a:ext cx="2603501" cy="1079501"/>
            </a:xfrm>
            <a:prstGeom prst="rect">
              <a:avLst/>
            </a:prstGeom>
            <a:ln w="12700" cap="flat">
              <a:noFill/>
              <a:miter lim="400000"/>
            </a:ln>
            <a:effectLst/>
          </p:spPr>
        </p:pic>
        <p:pic>
          <p:nvPicPr>
            <p:cNvPr id="1109" name="image.png" descr="image.png"/>
            <p:cNvPicPr>
              <a:picLocks/>
            </p:cNvPicPr>
            <p:nvPr/>
          </p:nvPicPr>
          <p:blipFill>
            <a:blip r:embed="rId5">
              <a:extLst/>
            </a:blip>
            <a:stretch>
              <a:fillRect/>
            </a:stretch>
          </p:blipFill>
          <p:spPr>
            <a:xfrm>
              <a:off x="0" y="88053"/>
              <a:ext cx="2792872" cy="2334543"/>
            </a:xfrm>
            <a:prstGeom prst="rect">
              <a:avLst/>
            </a:prstGeom>
            <a:ln w="12700" cap="flat">
              <a:noFill/>
              <a:miter lim="400000"/>
            </a:ln>
            <a:effectLst/>
          </p:spPr>
        </p:pic>
        <p:sp>
          <p:nvSpPr>
            <p:cNvPr id="1110" name="Line"/>
            <p:cNvSpPr/>
            <p:nvPr/>
          </p:nvSpPr>
          <p:spPr>
            <a:xfrm flipV="1">
              <a:off x="2041031" y="27093"/>
              <a:ext cx="1085992" cy="388339"/>
            </a:xfrm>
            <a:prstGeom prst="line">
              <a:avLst/>
            </a:prstGeom>
            <a:noFill/>
            <a:ln w="25400" cap="flat">
              <a:solidFill>
                <a:srgbClr val="000000"/>
              </a:solidFill>
              <a:prstDash val="solid"/>
              <a:round/>
            </a:ln>
            <a:effectLst/>
          </p:spPr>
          <p:txBody>
            <a:bodyPr wrap="square" lIns="50800" tIns="50800" rIns="50800" bIns="50800" numCol="1" anchor="ctr">
              <a:noAutofit/>
            </a:bodyPr>
            <a:lstStyle/>
            <a:p>
              <a:endParaRPr/>
            </a:p>
          </p:txBody>
        </p:sp>
        <p:sp>
          <p:nvSpPr>
            <p:cNvPr id="1111" name="Line"/>
            <p:cNvSpPr/>
            <p:nvPr/>
          </p:nvSpPr>
          <p:spPr>
            <a:xfrm>
              <a:off x="1853070" y="1201137"/>
              <a:ext cx="1214685" cy="3874349"/>
            </a:xfrm>
            <a:prstGeom prst="line">
              <a:avLst/>
            </a:prstGeom>
            <a:noFill/>
            <a:ln w="25400" cap="flat">
              <a:solidFill>
                <a:srgbClr val="000000"/>
              </a:solidFill>
              <a:prstDash val="solid"/>
              <a:round/>
            </a:ln>
            <a:effectLst/>
          </p:spPr>
          <p:txBody>
            <a:bodyPr wrap="square" lIns="50800" tIns="50800" rIns="50800" bIns="50800" numCol="1" anchor="ctr">
              <a:noAutofit/>
            </a:bodyPr>
            <a:lstStyle/>
            <a:p>
              <a:endParaRPr/>
            </a:p>
          </p:txBody>
        </p:sp>
      </p:grpSp>
    </p:spTree>
  </p:cSld>
  <p:clrMapOvr>
    <a:masterClrMapping/>
  </p:clrMapOvr>
  <mc:AlternateContent xmlns:mc="http://schemas.openxmlformats.org/markup-compatibility/2006">
    <mc:Choice xmlns:p15="http://schemas.microsoft.com/office/powerpoint/2012/main" Requires="p15">
      <p:transition spd="slow">
        <p15:prstTrans prst="peelOff" invX="1"/>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1000" fill="hold"/>
                                        <p:tgtEl>
                                          <p:spTgt spid="1105"/>
                                        </p:tgtEl>
                                      </p:cBhvr>
                                    </p:animEffect>
                                    <p:set>
                                      <p:cBhvr>
                                        <p:cTn id="7" fill="hold">
                                          <p:stCondLst>
                                            <p:cond delay="999"/>
                                          </p:stCondLst>
                                        </p:cTn>
                                        <p:tgtEl>
                                          <p:spTgt spid="1105"/>
                                        </p:tgtEl>
                                        <p:attrNameLst>
                                          <p:attrName>style.visibility</p:attrName>
                                        </p:attrNameLst>
                                      </p:cBhvr>
                                      <p:to>
                                        <p:strVal val="hidden"/>
                                      </p:to>
                                    </p:se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112"/>
                                        </p:tgtEl>
                                        <p:attrNameLst>
                                          <p:attrName>style.visibility</p:attrName>
                                        </p:attrNameLst>
                                      </p:cBhvr>
                                      <p:to>
                                        <p:strVal val="visible"/>
                                      </p:to>
                                    </p:set>
                                    <p:animEffect transition="in" filter="dissolve">
                                      <p:cBhvr>
                                        <p:cTn id="11" dur="1000"/>
                                        <p:tgtEl>
                                          <p:spTgt spid="1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 grpId="1" animBg="1" advAuto="0"/>
      <p:bldP spid="1112" grpId="2"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lvl1pPr>
              <a:defRPr>
                <a:solidFill>
                  <a:srgbClr val="000000"/>
                </a:solidFill>
              </a:defRPr>
            </a:lvl1pPr>
          </a:lstStyle>
          <a:p>
            <a:fld id="{86CB4B4D-7CA3-9044-876B-883B54F8677D}" type="slidenum">
              <a:t>53</a:t>
            </a:fld>
            <a:endParaRPr/>
          </a:p>
        </p:txBody>
      </p:sp>
      <p:sp>
        <p:nvSpPr>
          <p:cNvPr id="1115" name="Extrapolate Crop Classification  Across Larger Area"/>
          <p:cNvSpPr txBox="1">
            <a:spLocks noGrp="1"/>
          </p:cNvSpPr>
          <p:nvPr>
            <p:ph type="title"/>
          </p:nvPr>
        </p:nvSpPr>
        <p:spPr>
          <a:prstGeom prst="rect">
            <a:avLst/>
          </a:prstGeom>
        </p:spPr>
        <p:txBody>
          <a:bodyPr/>
          <a:lstStyle/>
          <a:p>
            <a:pPr>
              <a:defRPr sz="5000"/>
            </a:pPr>
            <a:r>
              <a:t>Extrapolate Crop Classification </a:t>
            </a:r>
            <a:br/>
            <a:r>
              <a:t>Across Larger Area</a:t>
            </a:r>
          </a:p>
        </p:txBody>
      </p:sp>
      <p:grpSp>
        <p:nvGrpSpPr>
          <p:cNvPr id="1129" name="Group"/>
          <p:cNvGrpSpPr/>
          <p:nvPr/>
        </p:nvGrpSpPr>
        <p:grpSpPr>
          <a:xfrm>
            <a:off x="250613" y="3002844"/>
            <a:ext cx="5858934" cy="4784232"/>
            <a:chOff x="0" y="0"/>
            <a:chExt cx="5858933" cy="4784230"/>
          </a:xfrm>
        </p:grpSpPr>
        <p:pic>
          <p:nvPicPr>
            <p:cNvPr id="1116" name="image.png" descr="image.png"/>
            <p:cNvPicPr>
              <a:picLocks/>
            </p:cNvPicPr>
            <p:nvPr/>
          </p:nvPicPr>
          <p:blipFill>
            <a:blip r:embed="rId2">
              <a:extLst/>
            </a:blip>
            <a:stretch>
              <a:fillRect/>
            </a:stretch>
          </p:blipFill>
          <p:spPr>
            <a:xfrm>
              <a:off x="0" y="0"/>
              <a:ext cx="5858934" cy="4784231"/>
            </a:xfrm>
            <a:prstGeom prst="rect">
              <a:avLst/>
            </a:prstGeom>
            <a:ln w="12700" cap="flat">
              <a:noFill/>
              <a:miter lim="400000"/>
            </a:ln>
            <a:effectLst/>
          </p:spPr>
        </p:pic>
        <p:grpSp>
          <p:nvGrpSpPr>
            <p:cNvPr id="1120" name="Group"/>
            <p:cNvGrpSpPr/>
            <p:nvPr/>
          </p:nvGrpSpPr>
          <p:grpSpPr>
            <a:xfrm rot="2940000">
              <a:off x="2181048" y="1100380"/>
              <a:ext cx="495936" cy="957898"/>
              <a:chOff x="0" y="0"/>
              <a:chExt cx="495935" cy="957897"/>
            </a:xfrm>
          </p:grpSpPr>
          <p:sp>
            <p:nvSpPr>
              <p:cNvPr id="1117" name="Shape"/>
              <p:cNvSpPr/>
              <p:nvPr/>
            </p:nvSpPr>
            <p:spPr>
              <a:xfrm>
                <a:off x="1283" y="0"/>
                <a:ext cx="494653" cy="95789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3507"/>
                      <a:pt x="0" y="7833"/>
                    </a:cubicBezTo>
                    <a:lnTo>
                      <a:pt x="0" y="12310"/>
                    </a:lnTo>
                    <a:cubicBezTo>
                      <a:pt x="0" y="15314"/>
                      <a:pt x="4738" y="18054"/>
                      <a:pt x="12197" y="19362"/>
                    </a:cubicBezTo>
                    <a:lnTo>
                      <a:pt x="12197" y="21600"/>
                    </a:lnTo>
                    <a:lnTo>
                      <a:pt x="21600" y="17905"/>
                    </a:lnTo>
                    <a:lnTo>
                      <a:pt x="12197" y="12647"/>
                    </a:lnTo>
                    <a:lnTo>
                      <a:pt x="12197" y="14886"/>
                    </a:lnTo>
                    <a:cubicBezTo>
                      <a:pt x="6734" y="13928"/>
                      <a:pt x="2634" y="12181"/>
                      <a:pt x="900" y="10072"/>
                    </a:cubicBezTo>
                    <a:lnTo>
                      <a:pt x="900" y="10072"/>
                    </a:lnTo>
                    <a:cubicBezTo>
                      <a:pt x="3630" y="6752"/>
                      <a:pt x="12048" y="4476"/>
                      <a:pt x="21600" y="4476"/>
                    </a:cubicBezTo>
                    <a:close/>
                  </a:path>
                </a:pathLst>
              </a:custGeom>
              <a:solidFill>
                <a:srgbClr val="FFFDA9"/>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18" name="Shape"/>
              <p:cNvSpPr/>
              <p:nvPr/>
            </p:nvSpPr>
            <p:spPr>
              <a:xfrm>
                <a:off x="0" y="1474"/>
                <a:ext cx="494652" cy="4466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7522"/>
                      <a:pt x="0" y="16800"/>
                    </a:cubicBezTo>
                    <a:cubicBezTo>
                      <a:pt x="0" y="18425"/>
                      <a:pt x="303" y="20042"/>
                      <a:pt x="900" y="21600"/>
                    </a:cubicBezTo>
                    <a:lnTo>
                      <a:pt x="900" y="21600"/>
                    </a:lnTo>
                    <a:cubicBezTo>
                      <a:pt x="3630" y="14480"/>
                      <a:pt x="12048" y="9600"/>
                      <a:pt x="21600" y="9600"/>
                    </a:cubicBezTo>
                    <a:close/>
                  </a:path>
                </a:pathLst>
              </a:custGeom>
              <a:solidFill>
                <a:srgbClr val="D5D48D"/>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19" name="Line"/>
              <p:cNvSpPr/>
              <p:nvPr/>
            </p:nvSpPr>
            <p:spPr>
              <a:xfrm>
                <a:off x="1147" y="349862"/>
                <a:ext cx="20621" cy="992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315"/>
                      <a:pt x="7276" y="14590"/>
                      <a:pt x="21600" y="21600"/>
                    </a:cubicBezTo>
                  </a:path>
                </a:pathLst>
              </a:custGeom>
              <a:no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grpSp>
          <p:nvGrpSpPr>
            <p:cNvPr id="1124" name="Group"/>
            <p:cNvGrpSpPr/>
            <p:nvPr/>
          </p:nvGrpSpPr>
          <p:grpSpPr>
            <a:xfrm rot="18660000" flipH="1">
              <a:off x="4406835" y="888647"/>
              <a:ext cx="494653" cy="957898"/>
              <a:chOff x="0" y="0"/>
              <a:chExt cx="494651" cy="957897"/>
            </a:xfrm>
          </p:grpSpPr>
          <p:sp>
            <p:nvSpPr>
              <p:cNvPr id="1121" name="Shape"/>
              <p:cNvSpPr/>
              <p:nvPr/>
            </p:nvSpPr>
            <p:spPr>
              <a:xfrm>
                <a:off x="0" y="0"/>
                <a:ext cx="494652" cy="95789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3507"/>
                      <a:pt x="0" y="7833"/>
                    </a:cubicBezTo>
                    <a:lnTo>
                      <a:pt x="0" y="12310"/>
                    </a:lnTo>
                    <a:cubicBezTo>
                      <a:pt x="0" y="15314"/>
                      <a:pt x="4738" y="18054"/>
                      <a:pt x="12197" y="19362"/>
                    </a:cubicBezTo>
                    <a:lnTo>
                      <a:pt x="12197" y="21600"/>
                    </a:lnTo>
                    <a:lnTo>
                      <a:pt x="21600" y="17905"/>
                    </a:lnTo>
                    <a:lnTo>
                      <a:pt x="12197" y="12647"/>
                    </a:lnTo>
                    <a:lnTo>
                      <a:pt x="12197" y="14886"/>
                    </a:lnTo>
                    <a:cubicBezTo>
                      <a:pt x="6734" y="13928"/>
                      <a:pt x="2634" y="12181"/>
                      <a:pt x="900" y="10072"/>
                    </a:cubicBezTo>
                    <a:lnTo>
                      <a:pt x="900" y="10072"/>
                    </a:lnTo>
                    <a:cubicBezTo>
                      <a:pt x="3630" y="6752"/>
                      <a:pt x="12048" y="4476"/>
                      <a:pt x="21600" y="4476"/>
                    </a:cubicBezTo>
                    <a:close/>
                  </a:path>
                </a:pathLst>
              </a:custGeom>
              <a:solidFill>
                <a:srgbClr val="FFFDA9"/>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22" name="Shape"/>
              <p:cNvSpPr/>
              <p:nvPr/>
            </p:nvSpPr>
            <p:spPr>
              <a:xfrm>
                <a:off x="0" y="0"/>
                <a:ext cx="494652" cy="4466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7522"/>
                      <a:pt x="0" y="16800"/>
                    </a:cubicBezTo>
                    <a:cubicBezTo>
                      <a:pt x="0" y="18425"/>
                      <a:pt x="303" y="20042"/>
                      <a:pt x="900" y="21600"/>
                    </a:cubicBezTo>
                    <a:lnTo>
                      <a:pt x="900" y="21600"/>
                    </a:lnTo>
                    <a:cubicBezTo>
                      <a:pt x="3630" y="14480"/>
                      <a:pt x="12048" y="9600"/>
                      <a:pt x="21600" y="9600"/>
                    </a:cubicBezTo>
                    <a:close/>
                  </a:path>
                </a:pathLst>
              </a:custGeom>
              <a:solidFill>
                <a:srgbClr val="D5D48D"/>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23" name="Line"/>
              <p:cNvSpPr/>
              <p:nvPr/>
            </p:nvSpPr>
            <p:spPr>
              <a:xfrm>
                <a:off x="658" y="348949"/>
                <a:ext cx="20622" cy="992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315"/>
                      <a:pt x="7276" y="14590"/>
                      <a:pt x="21600" y="21600"/>
                    </a:cubicBezTo>
                  </a:path>
                </a:pathLst>
              </a:custGeom>
              <a:no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grpSp>
          <p:nvGrpSpPr>
            <p:cNvPr id="1128" name="Group"/>
            <p:cNvGrpSpPr/>
            <p:nvPr/>
          </p:nvGrpSpPr>
          <p:grpSpPr>
            <a:xfrm rot="2400000" flipH="1">
              <a:off x="3321969" y="2196457"/>
              <a:ext cx="464910" cy="1024043"/>
              <a:chOff x="0" y="0"/>
              <a:chExt cx="464908" cy="1024042"/>
            </a:xfrm>
          </p:grpSpPr>
          <p:sp>
            <p:nvSpPr>
              <p:cNvPr id="1125" name="Shape"/>
              <p:cNvSpPr/>
              <p:nvPr/>
            </p:nvSpPr>
            <p:spPr>
              <a:xfrm>
                <a:off x="0" y="0"/>
                <a:ext cx="462702" cy="10240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3507"/>
                      <a:pt x="0" y="7833"/>
                    </a:cubicBezTo>
                    <a:lnTo>
                      <a:pt x="0" y="12310"/>
                    </a:lnTo>
                    <a:cubicBezTo>
                      <a:pt x="0" y="15314"/>
                      <a:pt x="4738" y="18054"/>
                      <a:pt x="12197" y="19362"/>
                    </a:cubicBezTo>
                    <a:lnTo>
                      <a:pt x="12197" y="21600"/>
                    </a:lnTo>
                    <a:lnTo>
                      <a:pt x="21600" y="17905"/>
                    </a:lnTo>
                    <a:lnTo>
                      <a:pt x="12197" y="12647"/>
                    </a:lnTo>
                    <a:lnTo>
                      <a:pt x="12197" y="14886"/>
                    </a:lnTo>
                    <a:cubicBezTo>
                      <a:pt x="6734" y="13928"/>
                      <a:pt x="2634" y="12181"/>
                      <a:pt x="900" y="10072"/>
                    </a:cubicBezTo>
                    <a:lnTo>
                      <a:pt x="900" y="10072"/>
                    </a:lnTo>
                    <a:cubicBezTo>
                      <a:pt x="3630" y="6752"/>
                      <a:pt x="12048" y="4476"/>
                      <a:pt x="21600" y="4476"/>
                    </a:cubicBezTo>
                    <a:close/>
                  </a:path>
                </a:pathLst>
              </a:custGeom>
              <a:solidFill>
                <a:srgbClr val="FFFDA9"/>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26" name="Shape"/>
              <p:cNvSpPr/>
              <p:nvPr/>
            </p:nvSpPr>
            <p:spPr>
              <a:xfrm>
                <a:off x="2207" y="1851"/>
                <a:ext cx="462702" cy="4774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71" y="0"/>
                      <a:pt x="0" y="7522"/>
                      <a:pt x="0" y="16800"/>
                    </a:cubicBezTo>
                    <a:cubicBezTo>
                      <a:pt x="0" y="18425"/>
                      <a:pt x="303" y="20042"/>
                      <a:pt x="900" y="21600"/>
                    </a:cubicBezTo>
                    <a:lnTo>
                      <a:pt x="900" y="21600"/>
                    </a:lnTo>
                    <a:cubicBezTo>
                      <a:pt x="3630" y="14480"/>
                      <a:pt x="12048" y="9600"/>
                      <a:pt x="21600" y="9600"/>
                    </a:cubicBezTo>
                    <a:close/>
                  </a:path>
                </a:pathLst>
              </a:custGeom>
              <a:solidFill>
                <a:srgbClr val="D5D48D"/>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27" name="Line"/>
              <p:cNvSpPr/>
              <p:nvPr/>
            </p:nvSpPr>
            <p:spPr>
              <a:xfrm>
                <a:off x="1168" y="371437"/>
                <a:ext cx="19290" cy="1061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7315"/>
                      <a:pt x="7276" y="14590"/>
                      <a:pt x="21600" y="21600"/>
                    </a:cubicBezTo>
                  </a:path>
                </a:pathLst>
              </a:custGeom>
              <a:no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grpSp>
      <p:pic>
        <p:nvPicPr>
          <p:cNvPr id="1130" name="image.png" descr="image.png"/>
          <p:cNvPicPr>
            <a:picLocks/>
          </p:cNvPicPr>
          <p:nvPr/>
        </p:nvPicPr>
        <p:blipFill>
          <a:blip r:embed="rId3">
            <a:extLst/>
          </a:blip>
          <a:stretch>
            <a:fillRect/>
          </a:stretch>
        </p:blipFill>
        <p:spPr>
          <a:xfrm>
            <a:off x="6296942" y="3035300"/>
            <a:ext cx="6247273" cy="4759396"/>
          </a:xfrm>
          <a:prstGeom prst="rect">
            <a:avLst/>
          </a:prstGeom>
          <a:ln w="25400">
            <a:solidFill>
              <a:srgbClr val="000000"/>
            </a:solidFill>
            <a:miter lim="400000"/>
          </a:ln>
        </p:spPr>
      </p:pic>
      <p:sp>
        <p:nvSpPr>
          <p:cNvPr id="1131" name="AAFC Ground Data – 602 Locations"/>
          <p:cNvSpPr txBox="1"/>
          <p:nvPr/>
        </p:nvSpPr>
        <p:spPr>
          <a:xfrm>
            <a:off x="7632417" y="7839427"/>
            <a:ext cx="3886201" cy="914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584200">
              <a:spcBef>
                <a:spcPts val="1600"/>
              </a:spcBef>
              <a:buClr>
                <a:srgbClr val="000000"/>
              </a:buClr>
              <a:buFont typeface="Arial"/>
              <a:defRPr sz="2800">
                <a:latin typeface="+mn-lt"/>
                <a:ea typeface="+mn-ea"/>
                <a:cs typeface="+mn-cs"/>
                <a:sym typeface="Gill Sans"/>
              </a:defRPr>
            </a:lvl1pPr>
          </a:lstStyle>
          <a:p>
            <a:r>
              <a:t>AAFC Ground Data – 602 Locations</a:t>
            </a:r>
          </a:p>
        </p:txBody>
      </p:sp>
    </p:spTree>
  </p:cSld>
  <p:clrMapOvr>
    <a:masterClrMapping/>
  </p:clrMapOvr>
  <mc:AlternateContent xmlns:mc="http://schemas.openxmlformats.org/markup-compatibility/2006">
    <mc:Choice xmlns:p15="http://schemas.microsoft.com/office/powerpoint/2012/main" Requires="p15">
      <p:transition spd="slow">
        <p15:prstTrans prst="peelOff" invX="1"/>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lvl1pPr>
              <a:defRPr>
                <a:solidFill>
                  <a:srgbClr val="000000"/>
                </a:solidFill>
              </a:defRPr>
            </a:lvl1pPr>
          </a:lstStyle>
          <a:p>
            <a:fld id="{86CB4B4D-7CA3-9044-876B-883B54F8677D}" type="slidenum">
              <a:t>54</a:t>
            </a:fld>
            <a:endParaRPr/>
          </a:p>
        </p:txBody>
      </p:sp>
      <p:pic>
        <p:nvPicPr>
          <p:cNvPr id="1134" name="image.png" descr="image.png"/>
          <p:cNvPicPr>
            <a:picLocks/>
          </p:cNvPicPr>
          <p:nvPr/>
        </p:nvPicPr>
        <p:blipFill>
          <a:blip r:embed="rId2">
            <a:extLst/>
          </a:blip>
          <a:stretch>
            <a:fillRect/>
          </a:stretch>
        </p:blipFill>
        <p:spPr>
          <a:xfrm>
            <a:off x="49671" y="2052320"/>
            <a:ext cx="7480301" cy="6843326"/>
          </a:xfrm>
          <a:prstGeom prst="rect">
            <a:avLst/>
          </a:prstGeom>
          <a:ln w="12700">
            <a:miter lim="400000"/>
          </a:ln>
        </p:spPr>
      </p:pic>
      <p:sp>
        <p:nvSpPr>
          <p:cNvPr id="1135" name="Landsat Multispectral Imagery"/>
          <p:cNvSpPr txBox="1">
            <a:spLocks noGrp="1"/>
          </p:cNvSpPr>
          <p:nvPr>
            <p:ph type="title"/>
          </p:nvPr>
        </p:nvSpPr>
        <p:spPr>
          <a:xfrm>
            <a:off x="647700" y="390595"/>
            <a:ext cx="11709400" cy="1625601"/>
          </a:xfrm>
          <a:prstGeom prst="rect">
            <a:avLst/>
          </a:prstGeom>
        </p:spPr>
        <p:txBody>
          <a:bodyPr/>
          <a:lstStyle>
            <a:lvl1pPr>
              <a:defRPr sz="5000"/>
            </a:lvl1pPr>
          </a:lstStyle>
          <a:p>
            <a:r>
              <a:t>Landsat Multispectral Imagery</a:t>
            </a:r>
          </a:p>
        </p:txBody>
      </p:sp>
      <p:sp>
        <p:nvSpPr>
          <p:cNvPr id="1136" name="3 x Normalized Difference Vegetation Index (NDVI)…"/>
          <p:cNvSpPr txBox="1">
            <a:spLocks noGrp="1"/>
          </p:cNvSpPr>
          <p:nvPr>
            <p:ph type="body" sz="quarter" idx="1"/>
          </p:nvPr>
        </p:nvSpPr>
        <p:spPr>
          <a:xfrm>
            <a:off x="7936089" y="2009140"/>
            <a:ext cx="4953001" cy="3276601"/>
          </a:xfrm>
          <a:prstGeom prst="rect">
            <a:avLst/>
          </a:prstGeom>
        </p:spPr>
        <p:txBody>
          <a:bodyPr spcCol="247650"/>
          <a:lstStyle/>
          <a:p>
            <a:pPr marL="642095" indent="-324595">
              <a:lnSpc>
                <a:spcPct val="90000"/>
              </a:lnSpc>
              <a:defRPr sz="2500"/>
            </a:pPr>
            <a:r>
              <a:rPr sz="2100"/>
              <a:t>3 x Normalized Difference Vegetation Index (NDVI)</a:t>
            </a:r>
          </a:p>
          <a:p>
            <a:pPr marL="703922" indent="-386422">
              <a:lnSpc>
                <a:spcPct val="90000"/>
              </a:lnSpc>
              <a:defRPr sz="2500"/>
            </a:pPr>
            <a:endParaRPr sz="2100"/>
          </a:p>
          <a:p>
            <a:pPr marL="642095" indent="-324595">
              <a:lnSpc>
                <a:spcPct val="90000"/>
              </a:lnSpc>
              <a:defRPr sz="2500"/>
            </a:pPr>
            <a:r>
              <a:rPr sz="2100"/>
              <a:t>Best combination for </a:t>
            </a:r>
            <a:r>
              <a:rPr sz="2100">
                <a:solidFill>
                  <a:srgbClr val="FF2600"/>
                </a:solidFill>
                <a:uFill>
                  <a:solidFill>
                    <a:srgbClr val="FF2600"/>
                  </a:solidFill>
                </a:uFill>
              </a:rPr>
              <a:t>differentiating between classes of interest</a:t>
            </a:r>
          </a:p>
        </p:txBody>
      </p:sp>
      <p:pic>
        <p:nvPicPr>
          <p:cNvPr id="1137" name="image.png" descr="image.png"/>
          <p:cNvPicPr>
            <a:picLocks/>
          </p:cNvPicPr>
          <p:nvPr/>
        </p:nvPicPr>
        <p:blipFill>
          <a:blip r:embed="rId3">
            <a:extLst/>
          </a:blip>
          <a:stretch>
            <a:fillRect/>
          </a:stretch>
        </p:blipFill>
        <p:spPr>
          <a:xfrm>
            <a:off x="7629031" y="5680569"/>
            <a:ext cx="4953001" cy="2996072"/>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spd="slow">
        <p15:prstTrans prst="peelOff" invX="1"/>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9" name="image.png" descr="image.png"/>
          <p:cNvPicPr>
            <a:picLocks/>
          </p:cNvPicPr>
          <p:nvPr/>
        </p:nvPicPr>
        <p:blipFill>
          <a:blip r:embed="rId2">
            <a:extLst/>
          </a:blip>
          <a:stretch>
            <a:fillRect/>
          </a:stretch>
        </p:blipFill>
        <p:spPr>
          <a:xfrm>
            <a:off x="9983893" y="370275"/>
            <a:ext cx="2815450" cy="2436143"/>
          </a:xfrm>
          <a:prstGeom prst="rect">
            <a:avLst/>
          </a:prstGeom>
          <a:ln w="12700">
            <a:solidFill>
              <a:srgbClr val="000000"/>
            </a:solidFill>
            <a:miter lim="400000"/>
          </a:ln>
        </p:spPr>
      </p:pic>
      <p:pic>
        <p:nvPicPr>
          <p:cNvPr id="1140" name="image.png" descr="image.png"/>
          <p:cNvPicPr>
            <a:picLocks/>
          </p:cNvPicPr>
          <p:nvPr/>
        </p:nvPicPr>
        <p:blipFill>
          <a:blip r:embed="rId3">
            <a:extLst/>
          </a:blip>
          <a:stretch>
            <a:fillRect/>
          </a:stretch>
        </p:blipFill>
        <p:spPr>
          <a:xfrm>
            <a:off x="153528" y="3276035"/>
            <a:ext cx="2869637" cy="2730501"/>
          </a:xfrm>
          <a:prstGeom prst="rect">
            <a:avLst/>
          </a:prstGeom>
          <a:ln w="12700">
            <a:solidFill>
              <a:srgbClr val="000000"/>
            </a:solidFill>
            <a:miter lim="400000"/>
          </a:ln>
        </p:spPr>
      </p:pic>
      <p:pic>
        <p:nvPicPr>
          <p:cNvPr id="1141" name="image.png" descr="image.png"/>
          <p:cNvPicPr>
            <a:picLocks/>
          </p:cNvPicPr>
          <p:nvPr/>
        </p:nvPicPr>
        <p:blipFill>
          <a:blip r:embed="rId4">
            <a:extLst/>
          </a:blip>
          <a:stretch>
            <a:fillRect/>
          </a:stretch>
        </p:blipFill>
        <p:spPr>
          <a:xfrm>
            <a:off x="153528" y="6224693"/>
            <a:ext cx="2878668" cy="2747716"/>
          </a:xfrm>
          <a:prstGeom prst="rect">
            <a:avLst/>
          </a:prstGeom>
          <a:ln w="12700">
            <a:solidFill>
              <a:srgbClr val="000000"/>
            </a:solidFill>
            <a:miter lim="400000"/>
          </a:ln>
        </p:spPr>
      </p:pic>
      <p:pic>
        <p:nvPicPr>
          <p:cNvPr id="1142" name="image.png" descr="image.png"/>
          <p:cNvPicPr>
            <a:picLocks/>
          </p:cNvPicPr>
          <p:nvPr/>
        </p:nvPicPr>
        <p:blipFill>
          <a:blip r:embed="rId5">
            <a:extLst/>
          </a:blip>
          <a:stretch>
            <a:fillRect/>
          </a:stretch>
        </p:blipFill>
        <p:spPr>
          <a:xfrm>
            <a:off x="5685084" y="164817"/>
            <a:ext cx="2867379" cy="2729655"/>
          </a:xfrm>
          <a:prstGeom prst="rect">
            <a:avLst/>
          </a:prstGeom>
          <a:ln w="12700">
            <a:solidFill>
              <a:srgbClr val="000000"/>
            </a:solidFill>
            <a:miter lim="400000"/>
          </a:ln>
        </p:spPr>
      </p:pic>
      <p:pic>
        <p:nvPicPr>
          <p:cNvPr id="1143" name="image.png" descr="image.png"/>
          <p:cNvPicPr>
            <a:picLocks/>
          </p:cNvPicPr>
          <p:nvPr/>
        </p:nvPicPr>
        <p:blipFill>
          <a:blip r:embed="rId6">
            <a:extLst/>
          </a:blip>
          <a:stretch>
            <a:fillRect/>
          </a:stretch>
        </p:blipFill>
        <p:spPr>
          <a:xfrm>
            <a:off x="5685084" y="3770488"/>
            <a:ext cx="2880926" cy="2743201"/>
          </a:xfrm>
          <a:prstGeom prst="rect">
            <a:avLst/>
          </a:prstGeom>
          <a:ln w="12700">
            <a:solidFill>
              <a:srgbClr val="000000"/>
            </a:solidFill>
            <a:miter lim="400000"/>
          </a:ln>
        </p:spPr>
      </p:pic>
      <p:pic>
        <p:nvPicPr>
          <p:cNvPr id="1144" name="image.png" descr="image.png"/>
          <p:cNvPicPr>
            <a:picLocks/>
          </p:cNvPicPr>
          <p:nvPr/>
        </p:nvPicPr>
        <p:blipFill>
          <a:blip r:embed="rId7">
            <a:extLst/>
          </a:blip>
          <a:stretch>
            <a:fillRect/>
          </a:stretch>
        </p:blipFill>
        <p:spPr>
          <a:xfrm>
            <a:off x="153528" y="164817"/>
            <a:ext cx="2867379" cy="2731912"/>
          </a:xfrm>
          <a:prstGeom prst="rect">
            <a:avLst/>
          </a:prstGeom>
          <a:ln w="12700">
            <a:miter lim="400000"/>
          </a:ln>
        </p:spPr>
      </p:pic>
      <p:sp>
        <p:nvSpPr>
          <p:cNvPr id="1145" name="Line"/>
          <p:cNvSpPr/>
          <p:nvPr/>
        </p:nvSpPr>
        <p:spPr>
          <a:xfrm>
            <a:off x="1381760" y="6003431"/>
            <a:ext cx="2258" cy="205458"/>
          </a:xfrm>
          <a:prstGeom prst="line">
            <a:avLst/>
          </a:prstGeom>
          <a:ln w="12700">
            <a:solidFill>
              <a:srgbClr val="000000"/>
            </a:solidFill>
            <a:tailEnd type="triangle"/>
          </a:ln>
        </p:spPr>
        <p:txBody>
          <a:bodyPr lIns="0" tIns="0" rIns="0" bIns="0"/>
          <a:lstStyle/>
          <a:p>
            <a:endParaRPr/>
          </a:p>
        </p:txBody>
      </p:sp>
      <p:sp>
        <p:nvSpPr>
          <p:cNvPr id="1146" name="Line"/>
          <p:cNvSpPr/>
          <p:nvPr/>
        </p:nvSpPr>
        <p:spPr>
          <a:xfrm>
            <a:off x="5270500" y="1496906"/>
            <a:ext cx="304792" cy="2242"/>
          </a:xfrm>
          <a:prstGeom prst="line">
            <a:avLst/>
          </a:prstGeom>
          <a:ln w="12700">
            <a:solidFill>
              <a:srgbClr val="000000"/>
            </a:solidFill>
            <a:tailEnd type="triangle"/>
          </a:ln>
        </p:spPr>
        <p:txBody>
          <a:bodyPr lIns="0" tIns="0" rIns="0" bIns="0"/>
          <a:lstStyle/>
          <a:p>
            <a:endParaRPr/>
          </a:p>
        </p:txBody>
      </p:sp>
      <p:sp>
        <p:nvSpPr>
          <p:cNvPr id="1147" name="Line"/>
          <p:cNvSpPr/>
          <p:nvPr/>
        </p:nvSpPr>
        <p:spPr>
          <a:xfrm flipV="1">
            <a:off x="3020906" y="5285458"/>
            <a:ext cx="2661921" cy="2357120"/>
          </a:xfrm>
          <a:prstGeom prst="line">
            <a:avLst/>
          </a:prstGeom>
          <a:ln w="12700">
            <a:solidFill>
              <a:srgbClr val="000000"/>
            </a:solidFill>
            <a:tailEnd type="triangle"/>
          </a:ln>
        </p:spPr>
        <p:txBody>
          <a:bodyPr lIns="0" tIns="0" rIns="0" bIns="0"/>
          <a:lstStyle/>
          <a:p>
            <a:endParaRPr/>
          </a:p>
        </p:txBody>
      </p:sp>
      <p:sp>
        <p:nvSpPr>
          <p:cNvPr id="1148" name="Line"/>
          <p:cNvSpPr/>
          <p:nvPr/>
        </p:nvSpPr>
        <p:spPr>
          <a:xfrm>
            <a:off x="7017173" y="3237653"/>
            <a:ext cx="2259" cy="410916"/>
          </a:xfrm>
          <a:prstGeom prst="line">
            <a:avLst/>
          </a:prstGeom>
          <a:ln w="12700">
            <a:solidFill>
              <a:srgbClr val="000000"/>
            </a:solidFill>
            <a:tailEnd type="triangle"/>
          </a:ln>
        </p:spPr>
        <p:txBody>
          <a:bodyPr lIns="0" tIns="0" rIns="0" bIns="0"/>
          <a:lstStyle/>
          <a:p>
            <a:endParaRPr/>
          </a:p>
        </p:txBody>
      </p:sp>
      <p:pic>
        <p:nvPicPr>
          <p:cNvPr id="1149" name="image.png" descr="image.png"/>
          <p:cNvPicPr>
            <a:picLocks/>
          </p:cNvPicPr>
          <p:nvPr/>
        </p:nvPicPr>
        <p:blipFill>
          <a:blip r:embed="rId8">
            <a:extLst/>
          </a:blip>
          <a:stretch>
            <a:fillRect/>
          </a:stretch>
        </p:blipFill>
        <p:spPr>
          <a:xfrm>
            <a:off x="5685084" y="6718300"/>
            <a:ext cx="2867379" cy="2736427"/>
          </a:xfrm>
          <a:prstGeom prst="rect">
            <a:avLst/>
          </a:prstGeom>
          <a:ln w="12700">
            <a:solidFill>
              <a:srgbClr val="000000"/>
            </a:solidFill>
            <a:miter lim="400000"/>
          </a:ln>
        </p:spPr>
      </p:pic>
      <p:pic>
        <p:nvPicPr>
          <p:cNvPr id="1150" name="image.png" descr="image.png"/>
          <p:cNvPicPr>
            <a:picLocks/>
          </p:cNvPicPr>
          <p:nvPr/>
        </p:nvPicPr>
        <p:blipFill>
          <a:blip r:embed="rId9">
            <a:extLst/>
          </a:blip>
          <a:stretch>
            <a:fillRect/>
          </a:stretch>
        </p:blipFill>
        <p:spPr>
          <a:xfrm>
            <a:off x="9268177" y="3750169"/>
            <a:ext cx="3583094" cy="3420534"/>
          </a:xfrm>
          <a:prstGeom prst="rect">
            <a:avLst/>
          </a:prstGeom>
          <a:ln w="12700">
            <a:solidFill>
              <a:srgbClr val="000000"/>
            </a:solidFill>
            <a:miter lim="400000"/>
          </a:ln>
        </p:spPr>
      </p:pic>
      <p:sp>
        <p:nvSpPr>
          <p:cNvPr id="1151" name="Line"/>
          <p:cNvSpPr/>
          <p:nvPr/>
        </p:nvSpPr>
        <p:spPr>
          <a:xfrm flipV="1">
            <a:off x="8550204" y="7231662"/>
            <a:ext cx="717974" cy="819574"/>
          </a:xfrm>
          <a:prstGeom prst="line">
            <a:avLst/>
          </a:prstGeom>
          <a:ln w="12700">
            <a:solidFill>
              <a:srgbClr val="000000"/>
            </a:solidFill>
            <a:tailEnd type="triangle"/>
          </a:ln>
        </p:spPr>
        <p:txBody>
          <a:bodyPr lIns="0" tIns="0" rIns="0" bIns="0"/>
          <a:lstStyle/>
          <a:p>
            <a:endParaRPr/>
          </a:p>
        </p:txBody>
      </p:sp>
      <p:sp>
        <p:nvSpPr>
          <p:cNvPr id="1152" name="Introduce 15m internal buffer…"/>
          <p:cNvSpPr txBox="1"/>
          <p:nvPr/>
        </p:nvSpPr>
        <p:spPr>
          <a:xfrm>
            <a:off x="4043679" y="8378613"/>
            <a:ext cx="1841501" cy="1016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57799" marR="57799" defTabSz="1295400">
              <a:spcBef>
                <a:spcPts val="700"/>
              </a:spcBef>
              <a:buClr>
                <a:srgbClr val="000000"/>
              </a:buClr>
              <a:buFont typeface="Arial"/>
              <a:defRPr sz="1400">
                <a:uFill>
                  <a:solidFill>
                    <a:srgbClr val="000000"/>
                  </a:solidFill>
                </a:uFill>
                <a:latin typeface="Arial"/>
                <a:ea typeface="Arial"/>
                <a:cs typeface="Arial"/>
                <a:sym typeface="Arial"/>
              </a:defRPr>
            </a:pPr>
            <a:r>
              <a:t>Introduce 15m internal buffer </a:t>
            </a:r>
          </a:p>
          <a:p>
            <a:pPr marL="57799" marR="57799" defTabSz="1295400">
              <a:spcBef>
                <a:spcPts val="700"/>
              </a:spcBef>
              <a:buClr>
                <a:srgbClr val="000000"/>
              </a:buClr>
              <a:buFont typeface="Arial"/>
              <a:defRPr sz="1400">
                <a:uFill>
                  <a:solidFill>
                    <a:srgbClr val="000000"/>
                  </a:solidFill>
                </a:uFill>
                <a:latin typeface="Arial"/>
                <a:ea typeface="Arial"/>
                <a:cs typeface="Arial"/>
                <a:sym typeface="Arial"/>
              </a:defRPr>
            </a:pPr>
            <a:r>
              <a:t>(ie ~ a single 30m pixel as buffer)</a:t>
            </a:r>
          </a:p>
        </p:txBody>
      </p:sp>
      <p:pic>
        <p:nvPicPr>
          <p:cNvPr id="1153" name="image.png" descr="image.png"/>
          <p:cNvPicPr>
            <a:picLocks/>
          </p:cNvPicPr>
          <p:nvPr/>
        </p:nvPicPr>
        <p:blipFill>
          <a:blip r:embed="rId10">
            <a:extLst/>
          </a:blip>
          <a:stretch>
            <a:fillRect/>
          </a:stretch>
        </p:blipFill>
        <p:spPr>
          <a:xfrm>
            <a:off x="11315982" y="7172959"/>
            <a:ext cx="1521743" cy="1207912"/>
          </a:xfrm>
          <a:prstGeom prst="rect">
            <a:avLst/>
          </a:prstGeom>
          <a:ln w="12700">
            <a:miter lim="400000"/>
          </a:ln>
        </p:spPr>
      </p:pic>
      <p:sp>
        <p:nvSpPr>
          <p:cNvPr id="1154" name="Landsat NDVI Colour Composite"/>
          <p:cNvSpPr txBox="1"/>
          <p:nvPr/>
        </p:nvSpPr>
        <p:spPr>
          <a:xfrm>
            <a:off x="3020906" y="164817"/>
            <a:ext cx="1841501" cy="508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57799" marR="57799" defTabSz="1295400">
              <a:spcBef>
                <a:spcPts val="700"/>
              </a:spcBef>
              <a:buClr>
                <a:srgbClr val="000000"/>
              </a:buClr>
              <a:buFont typeface="Arial"/>
              <a:defRPr sz="1400">
                <a:uFill>
                  <a:solidFill>
                    <a:srgbClr val="000000"/>
                  </a:solidFill>
                </a:uFill>
                <a:latin typeface="Arial"/>
                <a:ea typeface="Arial"/>
                <a:cs typeface="Arial"/>
                <a:sym typeface="Arial"/>
              </a:defRPr>
            </a:lvl1pPr>
          </a:lstStyle>
          <a:p>
            <a:r>
              <a:t>Landsat NDVI Colour Composite</a:t>
            </a:r>
          </a:p>
        </p:txBody>
      </p:sp>
      <p:sp>
        <p:nvSpPr>
          <p:cNvPr id="1155" name="SPOT 10m Panchromatic"/>
          <p:cNvSpPr txBox="1"/>
          <p:nvPr/>
        </p:nvSpPr>
        <p:spPr>
          <a:xfrm>
            <a:off x="356728" y="2993813"/>
            <a:ext cx="2565401" cy="30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57799" marR="57799" defTabSz="1295400">
              <a:spcBef>
                <a:spcPts val="700"/>
              </a:spcBef>
              <a:buClr>
                <a:srgbClr val="000000"/>
              </a:buClr>
              <a:buFont typeface="Arial"/>
              <a:defRPr sz="1400">
                <a:uFill>
                  <a:solidFill>
                    <a:srgbClr val="000000"/>
                  </a:solidFill>
                </a:uFill>
                <a:latin typeface="Arial"/>
                <a:ea typeface="Arial"/>
                <a:cs typeface="Arial"/>
                <a:sym typeface="Arial"/>
              </a:defRPr>
            </a:lvl1pPr>
          </a:lstStyle>
          <a:p>
            <a:r>
              <a:t>SPOT 10m Panchromatic</a:t>
            </a:r>
          </a:p>
        </p:txBody>
      </p:sp>
      <p:sp>
        <p:nvSpPr>
          <p:cNvPr id="1156" name="Image Segmentation to Objects"/>
          <p:cNvSpPr txBox="1"/>
          <p:nvPr/>
        </p:nvSpPr>
        <p:spPr>
          <a:xfrm>
            <a:off x="255128" y="8972408"/>
            <a:ext cx="2565401" cy="508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57799" marR="57799" defTabSz="1295400">
              <a:spcBef>
                <a:spcPts val="700"/>
              </a:spcBef>
              <a:buClr>
                <a:srgbClr val="000000"/>
              </a:buClr>
              <a:buFont typeface="Arial"/>
              <a:defRPr sz="1400">
                <a:uFill>
                  <a:solidFill>
                    <a:srgbClr val="000000"/>
                  </a:solidFill>
                </a:uFill>
                <a:latin typeface="Arial"/>
                <a:ea typeface="Arial"/>
                <a:cs typeface="Arial"/>
                <a:sym typeface="Arial"/>
              </a:defRPr>
            </a:lvl1pPr>
          </a:lstStyle>
          <a:p>
            <a:r>
              <a:t>Image Segmentation to Objects</a:t>
            </a:r>
          </a:p>
        </p:txBody>
      </p:sp>
      <p:sp>
        <p:nvSpPr>
          <p:cNvPr id="1157" name="Pixel Based Classification"/>
          <p:cNvSpPr txBox="1"/>
          <p:nvPr/>
        </p:nvSpPr>
        <p:spPr>
          <a:xfrm>
            <a:off x="5890542" y="2828995"/>
            <a:ext cx="2565401" cy="30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57799" marR="57799" defTabSz="1295400">
              <a:spcBef>
                <a:spcPts val="700"/>
              </a:spcBef>
              <a:buClr>
                <a:srgbClr val="000000"/>
              </a:buClr>
              <a:buFont typeface="Arial"/>
              <a:defRPr sz="1400">
                <a:uFill>
                  <a:solidFill>
                    <a:srgbClr val="000000"/>
                  </a:solidFill>
                </a:uFill>
                <a:latin typeface="Arial"/>
                <a:ea typeface="Arial"/>
                <a:cs typeface="Arial"/>
                <a:sym typeface="Arial"/>
              </a:defRPr>
            </a:lvl1pPr>
          </a:lstStyle>
          <a:p>
            <a:r>
              <a:t>Pixel Based Classification</a:t>
            </a:r>
          </a:p>
        </p:txBody>
      </p:sp>
      <p:pic>
        <p:nvPicPr>
          <p:cNvPr id="1158" name="image.png" descr="image.png"/>
          <p:cNvPicPr>
            <a:picLocks/>
          </p:cNvPicPr>
          <p:nvPr/>
        </p:nvPicPr>
        <p:blipFill>
          <a:blip r:embed="rId11">
            <a:extLst/>
          </a:blip>
          <a:stretch>
            <a:fillRect/>
          </a:stretch>
        </p:blipFill>
        <p:spPr>
          <a:xfrm>
            <a:off x="3533422" y="882791"/>
            <a:ext cx="1639147" cy="1562383"/>
          </a:xfrm>
          <a:prstGeom prst="rect">
            <a:avLst/>
          </a:prstGeom>
          <a:ln w="12700">
            <a:solidFill>
              <a:srgbClr val="000000"/>
            </a:solidFill>
            <a:miter lim="400000"/>
          </a:ln>
        </p:spPr>
      </p:pic>
      <p:sp>
        <p:nvSpPr>
          <p:cNvPr id="1159" name="Line"/>
          <p:cNvSpPr/>
          <p:nvPr/>
        </p:nvSpPr>
        <p:spPr>
          <a:xfrm>
            <a:off x="3124200" y="1496906"/>
            <a:ext cx="304800" cy="2259"/>
          </a:xfrm>
          <a:prstGeom prst="line">
            <a:avLst/>
          </a:prstGeom>
          <a:ln w="12700">
            <a:solidFill>
              <a:srgbClr val="000000"/>
            </a:solidFill>
            <a:tailEnd type="triangle"/>
          </a:ln>
        </p:spPr>
        <p:txBody>
          <a:bodyPr lIns="0" tIns="0" rIns="0" bIns="0"/>
          <a:lstStyle/>
          <a:p>
            <a:endParaRPr/>
          </a:p>
        </p:txBody>
      </p:sp>
      <p:sp>
        <p:nvSpPr>
          <p:cNvPr id="1160" name="AAFC 2007 Classification"/>
          <p:cNvSpPr txBox="1"/>
          <p:nvPr/>
        </p:nvSpPr>
        <p:spPr>
          <a:xfrm>
            <a:off x="3122506" y="2418080"/>
            <a:ext cx="2349501" cy="304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57799" marR="57799" defTabSz="1295400">
              <a:spcBef>
                <a:spcPts val="700"/>
              </a:spcBef>
              <a:buClr>
                <a:srgbClr val="000000"/>
              </a:buClr>
              <a:buFont typeface="Arial"/>
              <a:defRPr sz="1400">
                <a:uFill>
                  <a:solidFill>
                    <a:srgbClr val="000000"/>
                  </a:solidFill>
                </a:uFill>
                <a:latin typeface="Arial"/>
                <a:ea typeface="Arial"/>
                <a:cs typeface="Arial"/>
                <a:sym typeface="Arial"/>
              </a:defRPr>
            </a:lvl1pPr>
          </a:lstStyle>
          <a:p>
            <a:r>
              <a:t>AAFC 2007 Classification</a:t>
            </a:r>
          </a:p>
        </p:txBody>
      </p:sp>
      <p:sp>
        <p:nvSpPr>
          <p:cNvPr id="1161" name="Combine Using Majority of Pixels Per Object and Filter Out Small Objects"/>
          <p:cNvSpPr txBox="1"/>
          <p:nvPr/>
        </p:nvSpPr>
        <p:spPr>
          <a:xfrm>
            <a:off x="4147537" y="3750169"/>
            <a:ext cx="1739901" cy="1117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57799" marR="57799" defTabSz="1295400">
              <a:spcBef>
                <a:spcPts val="700"/>
              </a:spcBef>
              <a:buClr>
                <a:srgbClr val="000000"/>
              </a:buClr>
              <a:buFont typeface="Arial"/>
              <a:defRPr sz="1400">
                <a:uFill>
                  <a:solidFill>
                    <a:srgbClr val="000000"/>
                  </a:solidFill>
                </a:uFill>
                <a:latin typeface="Arial"/>
                <a:ea typeface="Arial"/>
                <a:cs typeface="Arial"/>
                <a:sym typeface="Arial"/>
              </a:defRPr>
            </a:lvl1pPr>
          </a:lstStyle>
          <a:p>
            <a:r>
              <a:t>Combine Using Majority of Pixels Per Object and Filter Out Small Objects</a:t>
            </a:r>
          </a:p>
        </p:txBody>
      </p:sp>
      <p:sp>
        <p:nvSpPr>
          <p:cNvPr id="1162" name="NEW MAP (30m resolution)"/>
          <p:cNvSpPr txBox="1"/>
          <p:nvPr/>
        </p:nvSpPr>
        <p:spPr>
          <a:xfrm>
            <a:off x="9268177" y="3237653"/>
            <a:ext cx="3632201" cy="3608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57799" marR="57799" defTabSz="1295400">
              <a:spcBef>
                <a:spcPts val="1100"/>
              </a:spcBef>
              <a:buClr>
                <a:srgbClr val="000000"/>
              </a:buClr>
              <a:buFont typeface="Arial"/>
              <a:defRPr sz="1800" b="1">
                <a:uFill>
                  <a:solidFill>
                    <a:srgbClr val="000000"/>
                  </a:solidFill>
                </a:uFill>
                <a:latin typeface="Arial"/>
                <a:ea typeface="Arial"/>
                <a:cs typeface="Arial"/>
                <a:sym typeface="Arial"/>
              </a:defRPr>
            </a:lvl1pPr>
          </a:lstStyle>
          <a:p>
            <a:r>
              <a:t>NEW MAP (30m resolution)</a:t>
            </a:r>
          </a:p>
        </p:txBody>
      </p:sp>
      <p:sp>
        <p:nvSpPr>
          <p:cNvPr id="1163" name="Line"/>
          <p:cNvSpPr/>
          <p:nvPr/>
        </p:nvSpPr>
        <p:spPr>
          <a:xfrm>
            <a:off x="11008924" y="7437120"/>
            <a:ext cx="2259" cy="1332090"/>
          </a:xfrm>
          <a:prstGeom prst="line">
            <a:avLst/>
          </a:prstGeom>
          <a:ln w="12700">
            <a:solidFill>
              <a:srgbClr val="000000"/>
            </a:solidFill>
            <a:tailEnd type="triangle"/>
          </a:ln>
        </p:spPr>
        <p:txBody>
          <a:bodyPr lIns="0" tIns="0" rIns="0" bIns="0"/>
          <a:lstStyle/>
          <a:p>
            <a:endParaRPr/>
          </a:p>
        </p:txBody>
      </p:sp>
      <p:sp>
        <p:nvSpPr>
          <p:cNvPr id="1164" name="FRAGSTATS METRICS"/>
          <p:cNvSpPr txBox="1"/>
          <p:nvPr/>
        </p:nvSpPr>
        <p:spPr>
          <a:xfrm>
            <a:off x="9884974" y="8769208"/>
            <a:ext cx="2146301" cy="647701"/>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spAutoFit/>
          </a:bodyPr>
          <a:lstStyle>
            <a:lvl1pPr marL="57799" marR="57799" algn="ctr" defTabSz="1295400">
              <a:spcBef>
                <a:spcPts val="1100"/>
              </a:spcBef>
              <a:buClr>
                <a:srgbClr val="000000"/>
              </a:buClr>
              <a:buFont typeface="Arial"/>
              <a:defRPr sz="1800">
                <a:uFill>
                  <a:solidFill>
                    <a:srgbClr val="000000"/>
                  </a:solidFill>
                </a:uFill>
                <a:latin typeface="Arial"/>
                <a:ea typeface="Arial"/>
                <a:cs typeface="Arial"/>
                <a:sym typeface="Arial"/>
              </a:defRPr>
            </a:lvl1pPr>
          </a:lstStyle>
          <a:p>
            <a:r>
              <a:t>FRAGSTATS METRICS</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 Requires="p14">
      <p:transition spd="med" advClick="1" p14:dur="1000">
        <p:wipe dir="l"/>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Scatterplot Between Metrics  (1km x 1km window)"/>
          <p:cNvSpPr txBox="1">
            <a:spLocks noGrp="1"/>
          </p:cNvSpPr>
          <p:nvPr>
            <p:ph type="title"/>
          </p:nvPr>
        </p:nvSpPr>
        <p:spPr>
          <a:prstGeom prst="rect">
            <a:avLst/>
          </a:prstGeom>
        </p:spPr>
        <p:txBody>
          <a:bodyPr/>
          <a:lstStyle/>
          <a:p>
            <a:pPr>
              <a:defRPr sz="5000"/>
            </a:pPr>
            <a:r>
              <a:t>Scatterplot Between Metrics </a:t>
            </a:r>
            <a:br/>
            <a:r>
              <a:t>(1km x 1km window)</a:t>
            </a:r>
          </a:p>
        </p:txBody>
      </p:sp>
      <p:sp>
        <p:nvSpPr>
          <p:cNvPr id="1167" name="Line"/>
          <p:cNvSpPr/>
          <p:nvPr/>
        </p:nvSpPr>
        <p:spPr>
          <a:xfrm flipV="1">
            <a:off x="2686755" y="4041422"/>
            <a:ext cx="4705210" cy="2266810"/>
          </a:xfrm>
          <a:prstGeom prst="line">
            <a:avLst/>
          </a:prstGeom>
          <a:ln w="50800">
            <a:solidFill>
              <a:srgbClr val="FFFFFF"/>
            </a:solidFill>
            <a:custDash>
              <a:ds d="900000" sp="300000"/>
            </a:custDash>
          </a:ln>
        </p:spPr>
        <p:txBody>
          <a:bodyPr lIns="50800" tIns="50800" rIns="50800" bIns="50800" anchor="ctr"/>
          <a:lstStyle/>
          <a:p>
            <a:endParaRPr/>
          </a:p>
        </p:txBody>
      </p:sp>
      <p:pic>
        <p:nvPicPr>
          <p:cNvPr id="1168" name="image.png" descr="image.png"/>
          <p:cNvPicPr>
            <a:picLocks/>
          </p:cNvPicPr>
          <p:nvPr/>
        </p:nvPicPr>
        <p:blipFill>
          <a:blip r:embed="rId2">
            <a:extLst/>
          </a:blip>
          <a:stretch>
            <a:fillRect/>
          </a:stretch>
        </p:blipFill>
        <p:spPr>
          <a:xfrm>
            <a:off x="1995875" y="3035300"/>
            <a:ext cx="9421708" cy="6016978"/>
          </a:xfrm>
          <a:prstGeom prst="rect">
            <a:avLst/>
          </a:prstGeom>
          <a:ln w="12700">
            <a:miter lim="400000"/>
          </a:ln>
        </p:spPr>
      </p:pic>
      <p:grpSp>
        <p:nvGrpSpPr>
          <p:cNvPr id="1178" name="Group"/>
          <p:cNvGrpSpPr/>
          <p:nvPr/>
        </p:nvGrpSpPr>
        <p:grpSpPr>
          <a:xfrm>
            <a:off x="4454595" y="4158826"/>
            <a:ext cx="2253263" cy="1126633"/>
            <a:chOff x="0" y="0"/>
            <a:chExt cx="2253262" cy="1126631"/>
          </a:xfrm>
        </p:grpSpPr>
        <p:sp>
          <p:nvSpPr>
            <p:cNvPr id="1169" name="Rectangle"/>
            <p:cNvSpPr/>
            <p:nvPr/>
          </p:nvSpPr>
          <p:spPr>
            <a:xfrm>
              <a:off x="0" y="0"/>
              <a:ext cx="2251005" cy="1088249"/>
            </a:xfrm>
            <a:prstGeom prst="rect">
              <a:avLst/>
            </a:prstGeom>
            <a:solidFill>
              <a:srgbClr val="FF2600">
                <a:alpha val="30000"/>
              </a:srgb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70" name="Line"/>
            <p:cNvSpPr/>
            <p:nvPr/>
          </p:nvSpPr>
          <p:spPr>
            <a:xfrm>
              <a:off x="0" y="362373"/>
              <a:ext cx="2253263" cy="2258"/>
            </a:xfrm>
            <a:prstGeom prst="line">
              <a:avLst/>
            </a:prstGeom>
            <a:noFill/>
            <a:ln w="38100" cap="flat">
              <a:solidFill>
                <a:srgbClr val="000000"/>
              </a:solidFill>
              <a:prstDash val="solid"/>
              <a:miter lim="400000"/>
            </a:ln>
            <a:effectLst/>
          </p:spPr>
          <p:txBody>
            <a:bodyPr wrap="square" lIns="0" tIns="0" rIns="0" bIns="0" numCol="1" anchor="t">
              <a:noAutofit/>
            </a:bodyPr>
            <a:lstStyle/>
            <a:p>
              <a:endParaRPr/>
            </a:p>
          </p:txBody>
        </p:sp>
        <p:sp>
          <p:nvSpPr>
            <p:cNvPr id="1171" name="Line"/>
            <p:cNvSpPr/>
            <p:nvPr/>
          </p:nvSpPr>
          <p:spPr>
            <a:xfrm>
              <a:off x="0" y="717973"/>
              <a:ext cx="2253263" cy="2258"/>
            </a:xfrm>
            <a:prstGeom prst="line">
              <a:avLst/>
            </a:prstGeom>
            <a:noFill/>
            <a:ln w="38100" cap="flat">
              <a:solidFill>
                <a:srgbClr val="000000"/>
              </a:solidFill>
              <a:prstDash val="solid"/>
              <a:miter lim="400000"/>
            </a:ln>
            <a:effectLst/>
          </p:spPr>
          <p:txBody>
            <a:bodyPr wrap="square" lIns="0" tIns="0" rIns="0" bIns="0" numCol="1" anchor="t">
              <a:noAutofit/>
            </a:bodyPr>
            <a:lstStyle/>
            <a:p>
              <a:endParaRPr/>
            </a:p>
          </p:txBody>
        </p:sp>
        <p:sp>
          <p:nvSpPr>
            <p:cNvPr id="1172" name="Line"/>
            <p:cNvSpPr/>
            <p:nvPr/>
          </p:nvSpPr>
          <p:spPr>
            <a:xfrm flipV="1">
              <a:off x="307058" y="0"/>
              <a:ext cx="2258" cy="1126632"/>
            </a:xfrm>
            <a:prstGeom prst="line">
              <a:avLst/>
            </a:prstGeom>
            <a:noFill/>
            <a:ln w="38100" cap="flat">
              <a:solidFill>
                <a:srgbClr val="000000"/>
              </a:solidFill>
              <a:prstDash val="solid"/>
              <a:miter lim="400000"/>
            </a:ln>
            <a:effectLst/>
          </p:spPr>
          <p:txBody>
            <a:bodyPr wrap="square" lIns="0" tIns="0" rIns="0" bIns="0" numCol="1" anchor="t">
              <a:noAutofit/>
            </a:bodyPr>
            <a:lstStyle/>
            <a:p>
              <a:endParaRPr/>
            </a:p>
          </p:txBody>
        </p:sp>
        <p:sp>
          <p:nvSpPr>
            <p:cNvPr id="1173" name="Line"/>
            <p:cNvSpPr/>
            <p:nvPr/>
          </p:nvSpPr>
          <p:spPr>
            <a:xfrm flipV="1">
              <a:off x="614115" y="0"/>
              <a:ext cx="2259" cy="1126632"/>
            </a:xfrm>
            <a:prstGeom prst="line">
              <a:avLst/>
            </a:prstGeom>
            <a:noFill/>
            <a:ln w="38100" cap="flat">
              <a:solidFill>
                <a:srgbClr val="000000"/>
              </a:solidFill>
              <a:prstDash val="solid"/>
              <a:miter lim="400000"/>
            </a:ln>
            <a:effectLst/>
          </p:spPr>
          <p:txBody>
            <a:bodyPr wrap="square" lIns="0" tIns="0" rIns="0" bIns="0" numCol="1" anchor="t">
              <a:noAutofit/>
            </a:bodyPr>
            <a:lstStyle/>
            <a:p>
              <a:endParaRPr/>
            </a:p>
          </p:txBody>
        </p:sp>
        <p:sp>
          <p:nvSpPr>
            <p:cNvPr id="1174" name="Line"/>
            <p:cNvSpPr/>
            <p:nvPr/>
          </p:nvSpPr>
          <p:spPr>
            <a:xfrm flipV="1">
              <a:off x="921173" y="0"/>
              <a:ext cx="9032" cy="1126632"/>
            </a:xfrm>
            <a:prstGeom prst="line">
              <a:avLst/>
            </a:prstGeom>
            <a:noFill/>
            <a:ln w="38100" cap="flat">
              <a:solidFill>
                <a:srgbClr val="000000"/>
              </a:solidFill>
              <a:prstDash val="solid"/>
              <a:miter lim="400000"/>
            </a:ln>
            <a:effectLst/>
          </p:spPr>
          <p:txBody>
            <a:bodyPr wrap="square" lIns="0" tIns="0" rIns="0" bIns="0" numCol="1" anchor="t">
              <a:noAutofit/>
            </a:bodyPr>
            <a:lstStyle/>
            <a:p>
              <a:endParaRPr/>
            </a:p>
          </p:txBody>
        </p:sp>
        <p:sp>
          <p:nvSpPr>
            <p:cNvPr id="1175" name="Line"/>
            <p:cNvSpPr/>
            <p:nvPr/>
          </p:nvSpPr>
          <p:spPr>
            <a:xfrm flipV="1">
              <a:off x="1228231" y="0"/>
              <a:ext cx="9032" cy="1126632"/>
            </a:xfrm>
            <a:prstGeom prst="line">
              <a:avLst/>
            </a:prstGeom>
            <a:noFill/>
            <a:ln w="38100" cap="flat">
              <a:solidFill>
                <a:srgbClr val="000000"/>
              </a:solidFill>
              <a:prstDash val="solid"/>
              <a:miter lim="400000"/>
            </a:ln>
            <a:effectLst/>
          </p:spPr>
          <p:txBody>
            <a:bodyPr wrap="square" lIns="0" tIns="0" rIns="0" bIns="0" numCol="1" anchor="t">
              <a:noAutofit/>
            </a:bodyPr>
            <a:lstStyle/>
            <a:p>
              <a:endParaRPr/>
            </a:p>
          </p:txBody>
        </p:sp>
        <p:sp>
          <p:nvSpPr>
            <p:cNvPr id="1176" name="Line"/>
            <p:cNvSpPr/>
            <p:nvPr/>
          </p:nvSpPr>
          <p:spPr>
            <a:xfrm flipV="1">
              <a:off x="1535289" y="0"/>
              <a:ext cx="2258" cy="1126632"/>
            </a:xfrm>
            <a:prstGeom prst="line">
              <a:avLst/>
            </a:prstGeom>
            <a:noFill/>
            <a:ln w="38100" cap="flat">
              <a:solidFill>
                <a:srgbClr val="000000"/>
              </a:solidFill>
              <a:prstDash val="solid"/>
              <a:miter lim="400000"/>
            </a:ln>
            <a:effectLst/>
          </p:spPr>
          <p:txBody>
            <a:bodyPr wrap="square" lIns="0" tIns="0" rIns="0" bIns="0" numCol="1" anchor="t">
              <a:noAutofit/>
            </a:bodyPr>
            <a:lstStyle/>
            <a:p>
              <a:endParaRPr/>
            </a:p>
          </p:txBody>
        </p:sp>
        <p:sp>
          <p:nvSpPr>
            <p:cNvPr id="1177" name="Line"/>
            <p:cNvSpPr/>
            <p:nvPr/>
          </p:nvSpPr>
          <p:spPr>
            <a:xfrm flipV="1">
              <a:off x="1842346" y="20320"/>
              <a:ext cx="9032" cy="1106312"/>
            </a:xfrm>
            <a:prstGeom prst="line">
              <a:avLst/>
            </a:prstGeom>
            <a:noFill/>
            <a:ln w="38100" cap="flat">
              <a:solidFill>
                <a:srgbClr val="000000"/>
              </a:solidFill>
              <a:prstDash val="solid"/>
              <a:miter lim="400000"/>
            </a:ln>
            <a:effectLst/>
          </p:spPr>
          <p:txBody>
            <a:bodyPr wrap="square" lIns="0" tIns="0" rIns="0" bIns="0" numCol="1" anchor="t">
              <a:noAutofit/>
            </a:bodyPr>
            <a:lstStyle/>
            <a:p>
              <a:endParaRPr/>
            </a:p>
          </p:txBody>
        </p:sp>
      </p:grpSp>
      <p:sp>
        <p:nvSpPr>
          <p:cNvPr id="1179" name="Line"/>
          <p:cNvSpPr/>
          <p:nvPr/>
        </p:nvSpPr>
        <p:spPr>
          <a:xfrm flipV="1">
            <a:off x="5518008" y="4203700"/>
            <a:ext cx="2259" cy="873760"/>
          </a:xfrm>
          <a:prstGeom prst="line">
            <a:avLst/>
          </a:prstGeom>
          <a:ln w="38100">
            <a:solidFill>
              <a:srgbClr val="000000"/>
            </a:solidFill>
            <a:miter lim="400000"/>
          </a:ln>
        </p:spPr>
        <p:txBody>
          <a:bodyPr lIns="0" tIns="0" rIns="0" bIns="0"/>
          <a:lstStyle/>
          <a:p>
            <a:endParaRPr/>
          </a:p>
        </p:txBody>
      </p:sp>
      <p:sp>
        <p:nvSpPr>
          <p:cNvPr id="1180" name="Line"/>
          <p:cNvSpPr/>
          <p:nvPr/>
        </p:nvSpPr>
        <p:spPr>
          <a:xfrm flipV="1">
            <a:off x="5913120" y="4203700"/>
            <a:ext cx="2258" cy="873760"/>
          </a:xfrm>
          <a:prstGeom prst="line">
            <a:avLst/>
          </a:prstGeom>
          <a:ln w="38100">
            <a:solidFill>
              <a:srgbClr val="000000"/>
            </a:solidFill>
            <a:miter lim="400000"/>
          </a:ln>
        </p:spPr>
        <p:txBody>
          <a:bodyPr lIns="0" tIns="0" rIns="0" bIns="0"/>
          <a:lstStyle/>
          <a:p>
            <a:endParaRPr/>
          </a:p>
        </p:txBody>
      </p:sp>
      <p:sp>
        <p:nvSpPr>
          <p:cNvPr id="1181" name="Circle"/>
          <p:cNvSpPr/>
          <p:nvPr/>
        </p:nvSpPr>
        <p:spPr>
          <a:xfrm>
            <a:off x="4556195" y="4267200"/>
            <a:ext cx="101601" cy="103858"/>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82" name="Circle"/>
          <p:cNvSpPr/>
          <p:nvPr/>
        </p:nvSpPr>
        <p:spPr>
          <a:xfrm>
            <a:off x="4556195" y="4978400"/>
            <a:ext cx="101601" cy="103858"/>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83" name="Circle"/>
          <p:cNvSpPr/>
          <p:nvPr/>
        </p:nvSpPr>
        <p:spPr>
          <a:xfrm>
            <a:off x="4863253" y="4267200"/>
            <a:ext cx="101601" cy="103858"/>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84" name="Circle"/>
          <p:cNvSpPr/>
          <p:nvPr/>
        </p:nvSpPr>
        <p:spPr>
          <a:xfrm>
            <a:off x="4863253" y="4671342"/>
            <a:ext cx="101601" cy="103859"/>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85" name="Circle"/>
          <p:cNvSpPr/>
          <p:nvPr/>
        </p:nvSpPr>
        <p:spPr>
          <a:xfrm>
            <a:off x="5170311" y="4978400"/>
            <a:ext cx="101601" cy="103858"/>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86" name="Circle"/>
          <p:cNvSpPr/>
          <p:nvPr/>
        </p:nvSpPr>
        <p:spPr>
          <a:xfrm>
            <a:off x="4863253" y="4978400"/>
            <a:ext cx="101601" cy="103858"/>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87" name="Circle"/>
          <p:cNvSpPr/>
          <p:nvPr/>
        </p:nvSpPr>
        <p:spPr>
          <a:xfrm>
            <a:off x="4556195" y="4671342"/>
            <a:ext cx="101601" cy="103859"/>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88" name="Circle"/>
          <p:cNvSpPr/>
          <p:nvPr/>
        </p:nvSpPr>
        <p:spPr>
          <a:xfrm>
            <a:off x="5170311" y="4267200"/>
            <a:ext cx="101601" cy="103858"/>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89" name="Circle"/>
          <p:cNvSpPr/>
          <p:nvPr/>
        </p:nvSpPr>
        <p:spPr>
          <a:xfrm>
            <a:off x="5170311" y="4671342"/>
            <a:ext cx="101601" cy="103859"/>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90" name="Circle"/>
          <p:cNvSpPr/>
          <p:nvPr/>
        </p:nvSpPr>
        <p:spPr>
          <a:xfrm>
            <a:off x="5477369" y="4267200"/>
            <a:ext cx="101601" cy="103858"/>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91" name="Circle"/>
          <p:cNvSpPr/>
          <p:nvPr/>
        </p:nvSpPr>
        <p:spPr>
          <a:xfrm>
            <a:off x="5477369" y="4978400"/>
            <a:ext cx="101601" cy="103858"/>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92" name="Circle"/>
          <p:cNvSpPr/>
          <p:nvPr/>
        </p:nvSpPr>
        <p:spPr>
          <a:xfrm>
            <a:off x="5784426" y="4267200"/>
            <a:ext cx="101601" cy="103858"/>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93" name="Circle"/>
          <p:cNvSpPr/>
          <p:nvPr/>
        </p:nvSpPr>
        <p:spPr>
          <a:xfrm>
            <a:off x="5784426" y="4671342"/>
            <a:ext cx="101601" cy="103859"/>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94" name="Circle"/>
          <p:cNvSpPr/>
          <p:nvPr/>
        </p:nvSpPr>
        <p:spPr>
          <a:xfrm>
            <a:off x="6091484" y="4978400"/>
            <a:ext cx="101601" cy="103858"/>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95" name="Circle"/>
          <p:cNvSpPr/>
          <p:nvPr/>
        </p:nvSpPr>
        <p:spPr>
          <a:xfrm>
            <a:off x="5784426" y="4978400"/>
            <a:ext cx="101601" cy="103858"/>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96" name="Circle"/>
          <p:cNvSpPr/>
          <p:nvPr/>
        </p:nvSpPr>
        <p:spPr>
          <a:xfrm>
            <a:off x="5477369" y="4671342"/>
            <a:ext cx="101601" cy="103859"/>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97" name="Circle"/>
          <p:cNvSpPr/>
          <p:nvPr/>
        </p:nvSpPr>
        <p:spPr>
          <a:xfrm>
            <a:off x="6091484" y="4267200"/>
            <a:ext cx="101601" cy="103858"/>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98" name="Circle"/>
          <p:cNvSpPr/>
          <p:nvPr/>
        </p:nvSpPr>
        <p:spPr>
          <a:xfrm>
            <a:off x="6091484" y="4671342"/>
            <a:ext cx="101601" cy="103859"/>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99" name="Line"/>
          <p:cNvSpPr/>
          <p:nvPr/>
        </p:nvSpPr>
        <p:spPr>
          <a:xfrm flipV="1">
            <a:off x="3020906" y="4671342"/>
            <a:ext cx="6348873" cy="2258"/>
          </a:xfrm>
          <a:prstGeom prst="line">
            <a:avLst/>
          </a:prstGeom>
          <a:ln w="50800">
            <a:solidFill>
              <a:srgbClr val="A8D200"/>
            </a:solidFill>
            <a:custDash>
              <a:ds d="900000" sp="300000"/>
            </a:custDash>
          </a:ln>
        </p:spPr>
        <p:txBody>
          <a:bodyPr lIns="50800" tIns="50800" rIns="50800" bIns="50800" anchor="ctr"/>
          <a:lstStyle/>
          <a:p>
            <a:endParaRPr/>
          </a:p>
        </p:txBody>
      </p:sp>
      <p:sp>
        <p:nvSpPr>
          <p:cNvPr id="1200" name="Circle"/>
          <p:cNvSpPr/>
          <p:nvPr/>
        </p:nvSpPr>
        <p:spPr>
          <a:xfrm>
            <a:off x="3533422" y="5486400"/>
            <a:ext cx="666045" cy="666045"/>
          </a:xfrm>
          <a:prstGeom prst="ellipse">
            <a:avLst/>
          </a:prstGeom>
          <a:solidFill>
            <a:srgbClr val="FF2600">
              <a:alpha val="30000"/>
            </a:srgbClr>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201" name="Circle"/>
          <p:cNvSpPr/>
          <p:nvPr/>
        </p:nvSpPr>
        <p:spPr>
          <a:xfrm>
            <a:off x="7321973" y="3644900"/>
            <a:ext cx="666045" cy="666045"/>
          </a:xfrm>
          <a:prstGeom prst="ellipse">
            <a:avLst/>
          </a:prstGeom>
          <a:solidFill>
            <a:srgbClr val="FF2600">
              <a:alpha val="30000"/>
            </a:srgbClr>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202" name="Line"/>
          <p:cNvSpPr/>
          <p:nvPr/>
        </p:nvSpPr>
        <p:spPr>
          <a:xfrm flipH="1" flipV="1">
            <a:off x="4350737" y="6003431"/>
            <a:ext cx="3686953" cy="923432"/>
          </a:xfrm>
          <a:prstGeom prst="line">
            <a:avLst/>
          </a:prstGeom>
          <a:ln w="12700">
            <a:solidFill>
              <a:srgbClr val="FF2600"/>
            </a:solidFill>
            <a:tailEnd type="triangle"/>
          </a:ln>
        </p:spPr>
        <p:txBody>
          <a:bodyPr lIns="50800" tIns="50800" rIns="50800" bIns="50800" anchor="ctr"/>
          <a:lstStyle/>
          <a:p>
            <a:endParaRPr/>
          </a:p>
        </p:txBody>
      </p:sp>
      <p:sp>
        <p:nvSpPr>
          <p:cNvPr id="1203" name="Line"/>
          <p:cNvSpPr/>
          <p:nvPr/>
        </p:nvSpPr>
        <p:spPr>
          <a:xfrm flipH="1" flipV="1">
            <a:off x="7734300" y="4364284"/>
            <a:ext cx="408659" cy="2357121"/>
          </a:xfrm>
          <a:prstGeom prst="line">
            <a:avLst/>
          </a:prstGeom>
          <a:ln w="12700">
            <a:solidFill>
              <a:srgbClr val="FF2600"/>
            </a:solidFill>
            <a:tailEnd type="triangle"/>
          </a:ln>
        </p:spPr>
        <p:txBody>
          <a:bodyPr lIns="50800" tIns="50800" rIns="50800" bIns="50800" anchor="ctr"/>
          <a:lstStyle/>
          <a:p>
            <a:endParaRPr/>
          </a:p>
        </p:txBody>
      </p:sp>
      <p:sp>
        <p:nvSpPr>
          <p:cNvPr id="1204" name="Include some sites of extreme conditions?"/>
          <p:cNvSpPr txBox="1"/>
          <p:nvPr/>
        </p:nvSpPr>
        <p:spPr>
          <a:xfrm>
            <a:off x="8243147" y="6835704"/>
            <a:ext cx="2451101" cy="1054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584200">
              <a:spcBef>
                <a:spcPts val="1300"/>
              </a:spcBef>
              <a:buClr>
                <a:srgbClr val="000000"/>
              </a:buClr>
              <a:buFont typeface="Arial"/>
              <a:defRPr sz="2200">
                <a:latin typeface="+mn-lt"/>
                <a:ea typeface="+mn-ea"/>
                <a:cs typeface="+mn-cs"/>
                <a:sym typeface="Gill Sans"/>
              </a:defRPr>
            </a:lvl1pPr>
          </a:lstStyle>
          <a:p>
            <a:r>
              <a:t>Include some sites of extreme conditions?</a:t>
            </a:r>
          </a:p>
        </p:txBody>
      </p:sp>
      <p:sp>
        <p:nvSpPr>
          <p:cNvPr id="1205" name="Circle"/>
          <p:cNvSpPr/>
          <p:nvPr/>
        </p:nvSpPr>
        <p:spPr>
          <a:xfrm>
            <a:off x="6439182" y="4978400"/>
            <a:ext cx="101601" cy="103858"/>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206" name="Circle"/>
          <p:cNvSpPr/>
          <p:nvPr/>
        </p:nvSpPr>
        <p:spPr>
          <a:xfrm>
            <a:off x="6439182" y="4267200"/>
            <a:ext cx="101601" cy="103858"/>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207" name="Circle"/>
          <p:cNvSpPr/>
          <p:nvPr/>
        </p:nvSpPr>
        <p:spPr>
          <a:xfrm>
            <a:off x="6439182" y="4671342"/>
            <a:ext cx="101601" cy="103859"/>
          </a:xfrm>
          <a:prstGeom prst="ellipse">
            <a:avLst/>
          </a:prstGeom>
          <a:solidFill>
            <a:srgbClr val="FF2600"/>
          </a:solidFill>
          <a:ln w="12700"/>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208" name="R = 0.55"/>
          <p:cNvSpPr txBox="1"/>
          <p:nvPr/>
        </p:nvSpPr>
        <p:spPr>
          <a:xfrm>
            <a:off x="8755662" y="3303411"/>
            <a:ext cx="2362201" cy="723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584200">
              <a:spcBef>
                <a:spcPts val="1400"/>
              </a:spcBef>
              <a:buClr>
                <a:srgbClr val="000000"/>
              </a:buClr>
              <a:buFont typeface="Arial"/>
              <a:defRPr sz="4200">
                <a:latin typeface="+mn-lt"/>
                <a:ea typeface="+mn-ea"/>
                <a:cs typeface="+mn-cs"/>
                <a:sym typeface="Gill Sans"/>
              </a:defRPr>
            </a:lvl1pPr>
          </a:lstStyle>
          <a:p>
            <a:r>
              <a:t>R = 0.55</a:t>
            </a:r>
          </a:p>
        </p:txBody>
      </p:sp>
      <p:sp>
        <p:nvSpPr>
          <p:cNvPr id="1209" name="R = 0"/>
          <p:cNvSpPr txBox="1"/>
          <p:nvPr/>
        </p:nvSpPr>
        <p:spPr>
          <a:xfrm>
            <a:off x="9164320" y="4224584"/>
            <a:ext cx="1638301" cy="723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defTabSz="584200">
              <a:spcBef>
                <a:spcPts val="1400"/>
              </a:spcBef>
              <a:buClr>
                <a:srgbClr val="000000"/>
              </a:buClr>
              <a:buFont typeface="Arial"/>
              <a:defRPr sz="4200">
                <a:latin typeface="+mn-lt"/>
                <a:ea typeface="+mn-ea"/>
                <a:cs typeface="+mn-cs"/>
                <a:sym typeface="Gill Sans"/>
              </a:defRPr>
            </a:lvl1pPr>
          </a:lstStyle>
          <a:p>
            <a:r>
              <a:t>R = 0</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 Requires="p14">
      <p:transition spd="med" advClick="1" p14:dur="1000">
        <p:wipe dir="l"/>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Maximum Extent for Landscapes"/>
          <p:cNvSpPr txBox="1">
            <a:spLocks noGrp="1"/>
          </p:cNvSpPr>
          <p:nvPr>
            <p:ph type="title"/>
          </p:nvPr>
        </p:nvSpPr>
        <p:spPr>
          <a:xfrm>
            <a:off x="647700" y="191911"/>
            <a:ext cx="11709400" cy="2019301"/>
          </a:xfrm>
          <a:prstGeom prst="rect">
            <a:avLst/>
          </a:prstGeom>
        </p:spPr>
        <p:txBody>
          <a:bodyPr/>
          <a:lstStyle>
            <a:lvl1pPr>
              <a:defRPr sz="5600"/>
            </a:lvl1pPr>
          </a:lstStyle>
          <a:p>
            <a:r>
              <a:t>Maximum Extent for Landscapes</a:t>
            </a:r>
          </a:p>
        </p:txBody>
      </p:sp>
      <p:sp>
        <p:nvSpPr>
          <p:cNvPr id="1212" name="Beyond a maximum extent (of interest) landscapes would not have enough variation to provide variability in field sites…"/>
          <p:cNvSpPr txBox="1">
            <a:spLocks noGrp="1"/>
          </p:cNvSpPr>
          <p:nvPr>
            <p:ph type="body" sz="half" idx="1"/>
          </p:nvPr>
        </p:nvSpPr>
        <p:spPr>
          <a:xfrm>
            <a:off x="469900" y="1744980"/>
            <a:ext cx="4927600" cy="7538721"/>
          </a:xfrm>
          <a:prstGeom prst="rect">
            <a:avLst/>
          </a:prstGeom>
        </p:spPr>
        <p:txBody>
          <a:bodyPr/>
          <a:lstStyle/>
          <a:p>
            <a:pPr marL="688465" indent="-370965">
              <a:spcBef>
                <a:spcPts val="1200"/>
              </a:spcBef>
              <a:defRPr sz="2400"/>
            </a:pPr>
            <a:r>
              <a:t> </a:t>
            </a:r>
          </a:p>
          <a:p>
            <a:pPr marL="688465" indent="-370965">
              <a:spcBef>
                <a:spcPts val="1200"/>
              </a:spcBef>
              <a:defRPr sz="2400"/>
            </a:pPr>
            <a:endParaRPr/>
          </a:p>
          <a:p>
            <a:pPr marL="688465" indent="-370965">
              <a:spcBef>
                <a:spcPts val="1200"/>
              </a:spcBef>
              <a:defRPr sz="2400"/>
            </a:pPr>
            <a:r>
              <a:t>Beyond a maximum extent (of interest) landscapes would not have enough variation to provide variability in field sites</a:t>
            </a:r>
          </a:p>
          <a:p>
            <a:pPr marL="688465" indent="-370965">
              <a:spcBef>
                <a:spcPts val="1200"/>
              </a:spcBef>
              <a:defRPr sz="2400"/>
            </a:pPr>
            <a:endParaRPr/>
          </a:p>
          <a:p>
            <a:pPr marL="688465" indent="-370965">
              <a:spcBef>
                <a:spcPts val="1200"/>
              </a:spcBef>
              <a:defRPr sz="2400"/>
            </a:pPr>
            <a:r>
              <a:t>Approximately 3km x 3km extent</a:t>
            </a:r>
          </a:p>
          <a:p>
            <a:pPr marL="688465" indent="-370965">
              <a:spcBef>
                <a:spcPts val="1200"/>
              </a:spcBef>
              <a:defRPr sz="2400"/>
            </a:pPr>
            <a:endParaRPr/>
          </a:p>
          <a:p>
            <a:pPr marL="688465" indent="-370965">
              <a:spcBef>
                <a:spcPts val="1200"/>
              </a:spcBef>
              <a:defRPr sz="2400"/>
            </a:pPr>
            <a:r>
              <a:t>Insignificant differences once &gt; 3km</a:t>
            </a:r>
          </a:p>
          <a:p>
            <a:pPr marL="1102051" lvl="1" indent="-340051">
              <a:spcBef>
                <a:spcPts val="1200"/>
              </a:spcBef>
              <a:defRPr sz="2200"/>
            </a:pPr>
            <a:r>
              <a:t>Also want landscapes as small as possible since they cannot overlap!</a:t>
            </a:r>
          </a:p>
        </p:txBody>
      </p:sp>
      <p:pic>
        <p:nvPicPr>
          <p:cNvPr id="1213" name="image.png" descr="image.png"/>
          <p:cNvPicPr>
            <a:picLocks/>
          </p:cNvPicPr>
          <p:nvPr/>
        </p:nvPicPr>
        <p:blipFill>
          <a:blip r:embed="rId2">
            <a:extLst/>
          </a:blip>
          <a:stretch>
            <a:fillRect/>
          </a:stretch>
        </p:blipFill>
        <p:spPr>
          <a:xfrm>
            <a:off x="5691858" y="2097475"/>
            <a:ext cx="7159414" cy="7391401"/>
          </a:xfrm>
          <a:prstGeom prst="rect">
            <a:avLst/>
          </a:prstGeom>
          <a:ln w="12700">
            <a:miter lim="400000"/>
          </a:ln>
        </p:spPr>
      </p:pic>
      <p:pic>
        <p:nvPicPr>
          <p:cNvPr id="1214" name="60aa6c11c98f4554b97f740f1e8fedb6.png" descr="60aa6c11c98f4554b97f740f1e8fedb6.png"/>
          <p:cNvPicPr>
            <a:picLocks/>
          </p:cNvPicPr>
          <p:nvPr/>
        </p:nvPicPr>
        <p:blipFill>
          <a:blip r:embed="rId3">
            <a:extLst/>
          </a:blip>
          <a:stretch>
            <a:fillRect/>
          </a:stretch>
        </p:blipFill>
        <p:spPr>
          <a:xfrm>
            <a:off x="1280160" y="2284871"/>
            <a:ext cx="927101" cy="645725"/>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 Requires="p14">
      <p:transition spd="med" advClick="1" p14:dur="1000">
        <p:wipe dir="l"/>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6" name="image13.jpg" descr="image13.jpg"/>
          <p:cNvPicPr>
            <a:picLocks noChangeAspect="1"/>
          </p:cNvPicPr>
          <p:nvPr/>
        </p:nvPicPr>
        <p:blipFill>
          <a:blip r:embed="rId3">
            <a:extLst/>
          </a:blip>
          <a:stretch>
            <a:fillRect/>
          </a:stretch>
        </p:blipFill>
        <p:spPr>
          <a:xfrm>
            <a:off x="191246" y="0"/>
            <a:ext cx="12622307" cy="9753600"/>
          </a:xfrm>
          <a:prstGeom prst="rect">
            <a:avLst/>
          </a:prstGeom>
          <a:ln w="12700"/>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p14="http://schemas.microsoft.com/office/powerpoint/2010/main" xmlns="" Requires="p14">
      <p:transition spd="med" advClick="1" p14:dur="1000">
        <p:wipe dir="l"/>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0" name="image14.jpg" descr="image14.jpg"/>
          <p:cNvPicPr>
            <a:picLocks noChangeAspect="1"/>
          </p:cNvPicPr>
          <p:nvPr/>
        </p:nvPicPr>
        <p:blipFill>
          <a:blip r:embed="rId3">
            <a:extLst/>
          </a:blip>
          <a:stretch>
            <a:fillRect/>
          </a:stretch>
        </p:blipFill>
        <p:spPr>
          <a:xfrm>
            <a:off x="2065866" y="562186"/>
            <a:ext cx="8873068" cy="8629227"/>
          </a:xfrm>
          <a:prstGeom prst="rect">
            <a:avLst/>
          </a:prstGeom>
          <a:ln w="12700"/>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CSR:(homogeneous) Poisson model…"/>
          <p:cNvSpPr txBox="1">
            <a:spLocks noGrp="1"/>
          </p:cNvSpPr>
          <p:nvPr>
            <p:ph type="body" idx="1"/>
          </p:nvPr>
        </p:nvSpPr>
        <p:spPr>
          <a:xfrm>
            <a:off x="1270000" y="3848100"/>
            <a:ext cx="10464800" cy="5715000"/>
          </a:xfrm>
          <a:prstGeom prst="rect">
            <a:avLst/>
          </a:prstGeom>
        </p:spPr>
        <p:txBody>
          <a:bodyPr/>
          <a:lstStyle/>
          <a:p>
            <a:r>
              <a:t>CSR:(homogeneous) Poisson model</a:t>
            </a:r>
          </a:p>
          <a:p>
            <a:r>
              <a:t>quadrat tests - e.g. index of dispersion, nearest neighbour, K function tests</a:t>
            </a:r>
          </a:p>
        </p:txBody>
      </p:sp>
      <p:sp>
        <p:nvSpPr>
          <p:cNvPr id="510" name="Rounded Rectangle"/>
          <p:cNvSpPr/>
          <p:nvPr/>
        </p:nvSpPr>
        <p:spPr>
          <a:xfrm>
            <a:off x="6807200" y="3276600"/>
            <a:ext cx="4838700" cy="4699000"/>
          </a:xfrm>
          <a:prstGeom prst="roundRect">
            <a:avLst>
              <a:gd name="adj" fmla="val 4054"/>
            </a:avLst>
          </a:prstGeom>
          <a:blipFill>
            <a:blip r:embed="rId2"/>
          </a:blipFill>
          <a:ln w="25400">
            <a:miter lim="400000"/>
          </a:ln>
        </p:spPr>
        <p:txBody>
          <a:bodyPr lIns="50800" tIns="50800" rIns="50800" bIns="50800" anchor="ctr"/>
          <a:lstStyle/>
          <a:p>
            <a:pPr algn="ctr" defTabSz="584200">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511" name="image.pdf" descr="image.pdf"/>
          <p:cNvPicPr>
            <a:picLocks/>
          </p:cNvPicPr>
          <p:nvPr/>
        </p:nvPicPr>
        <p:blipFill>
          <a:blip r:embed="rId3">
            <a:extLst/>
          </a:blip>
          <a:stretch>
            <a:fillRect/>
          </a:stretch>
        </p:blipFill>
        <p:spPr>
          <a:xfrm>
            <a:off x="5105400" y="2503487"/>
            <a:ext cx="2835275" cy="925513"/>
          </a:xfrm>
          <a:prstGeom prst="rect">
            <a:avLst/>
          </a:prstGeom>
          <a:ln w="12700">
            <a:miter lim="400000"/>
          </a:ln>
        </p:spPr>
      </p:pic>
      <p:sp>
        <p:nvSpPr>
          <p:cNvPr id="513" name="Is the point pattern Random?"/>
          <p:cNvSpPr txBox="1">
            <a:spLocks noGrp="1"/>
          </p:cNvSpPr>
          <p:nvPr>
            <p:ph type="title"/>
          </p:nvPr>
        </p:nvSpPr>
        <p:spPr>
          <a:prstGeom prst="rect">
            <a:avLst/>
          </a:prstGeom>
        </p:spPr>
        <p:txBody>
          <a:bodyPr/>
          <a:lstStyle/>
          <a:p>
            <a:r>
              <a:t>Is the point pattern Random?</a:t>
            </a:r>
          </a:p>
        </p:txBody>
      </p:sp>
      <p:pic>
        <p:nvPicPr>
          <p:cNvPr id="2" name="Picture 1"/>
          <p:cNvPicPr>
            <a:picLocks noChangeAspect="1"/>
          </p:cNvPicPr>
          <p:nvPr/>
        </p:nvPicPr>
        <p:blipFill>
          <a:blip r:embed="rId4"/>
          <a:stretch>
            <a:fillRect/>
          </a:stretch>
        </p:blipFill>
        <p:spPr>
          <a:xfrm>
            <a:off x="6979272" y="3799831"/>
            <a:ext cx="4494555" cy="3652537"/>
          </a:xfrm>
          <a:prstGeom prst="rect">
            <a:avLst/>
          </a:prstGeom>
        </p:spPr>
      </p:pic>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4" name="image1.jpg" descr="image1.jpg"/>
          <p:cNvPicPr>
            <a:picLocks noChangeAspect="1"/>
          </p:cNvPicPr>
          <p:nvPr/>
        </p:nvPicPr>
        <p:blipFill>
          <a:blip r:embed="rId2">
            <a:extLst/>
          </a:blip>
          <a:stretch>
            <a:fillRect/>
          </a:stretch>
        </p:blipFill>
        <p:spPr>
          <a:xfrm>
            <a:off x="2870803" y="2451767"/>
            <a:ext cx="2069928" cy="2225728"/>
          </a:xfrm>
          <a:prstGeom prst="rect">
            <a:avLst/>
          </a:prstGeom>
          <a:ln w="12700"/>
        </p:spPr>
      </p:pic>
      <p:pic>
        <p:nvPicPr>
          <p:cNvPr id="1225" name="image2.jpg" descr="image2.jpg"/>
          <p:cNvPicPr>
            <a:picLocks noChangeAspect="1"/>
          </p:cNvPicPr>
          <p:nvPr/>
        </p:nvPicPr>
        <p:blipFill>
          <a:blip r:embed="rId3">
            <a:extLst/>
          </a:blip>
          <a:stretch>
            <a:fillRect/>
          </a:stretch>
        </p:blipFill>
        <p:spPr>
          <a:xfrm>
            <a:off x="1829219" y="966395"/>
            <a:ext cx="2624588" cy="1875488"/>
          </a:xfrm>
          <a:prstGeom prst="rect">
            <a:avLst/>
          </a:prstGeom>
          <a:ln w="12700"/>
        </p:spPr>
      </p:pic>
      <p:pic>
        <p:nvPicPr>
          <p:cNvPr id="1226" name="image15.jpg" descr="image15.jpg"/>
          <p:cNvPicPr>
            <a:picLocks noChangeAspect="1"/>
          </p:cNvPicPr>
          <p:nvPr/>
        </p:nvPicPr>
        <p:blipFill>
          <a:blip r:embed="rId4">
            <a:extLst/>
          </a:blip>
          <a:stretch>
            <a:fillRect/>
          </a:stretch>
        </p:blipFill>
        <p:spPr>
          <a:xfrm>
            <a:off x="4206333" y="1273258"/>
            <a:ext cx="2564461" cy="1707932"/>
          </a:xfrm>
          <a:prstGeom prst="rect">
            <a:avLst/>
          </a:prstGeom>
          <a:ln w="12700"/>
        </p:spPr>
      </p:pic>
      <p:pic>
        <p:nvPicPr>
          <p:cNvPr id="1227" name="image16.jpg" descr="image16.jpg"/>
          <p:cNvPicPr>
            <a:picLocks noChangeAspect="1"/>
          </p:cNvPicPr>
          <p:nvPr/>
        </p:nvPicPr>
        <p:blipFill>
          <a:blip r:embed="rId5">
            <a:extLst/>
          </a:blip>
          <a:stretch>
            <a:fillRect/>
          </a:stretch>
        </p:blipFill>
        <p:spPr>
          <a:xfrm>
            <a:off x="968549" y="4583025"/>
            <a:ext cx="2562881" cy="2226130"/>
          </a:xfrm>
          <a:prstGeom prst="rect">
            <a:avLst/>
          </a:prstGeom>
          <a:ln w="12700"/>
        </p:spPr>
      </p:pic>
      <p:pic>
        <p:nvPicPr>
          <p:cNvPr id="1228" name="image3.jpg" descr="image3.jpg"/>
          <p:cNvPicPr>
            <a:picLocks noChangeAspect="1"/>
          </p:cNvPicPr>
          <p:nvPr/>
        </p:nvPicPr>
        <p:blipFill>
          <a:blip r:embed="rId6">
            <a:extLst/>
          </a:blip>
          <a:stretch>
            <a:fillRect/>
          </a:stretch>
        </p:blipFill>
        <p:spPr>
          <a:xfrm>
            <a:off x="314685" y="1008378"/>
            <a:ext cx="1771615" cy="2102250"/>
          </a:xfrm>
          <a:prstGeom prst="rect">
            <a:avLst/>
          </a:prstGeom>
          <a:ln w="12700"/>
        </p:spPr>
      </p:pic>
      <p:pic>
        <p:nvPicPr>
          <p:cNvPr id="1229" name="image4.jpg" descr="image4.jpg"/>
          <p:cNvPicPr>
            <a:picLocks noChangeAspect="1"/>
          </p:cNvPicPr>
          <p:nvPr/>
        </p:nvPicPr>
        <p:blipFill>
          <a:blip r:embed="rId7">
            <a:extLst/>
          </a:blip>
          <a:stretch>
            <a:fillRect/>
          </a:stretch>
        </p:blipFill>
        <p:spPr>
          <a:xfrm>
            <a:off x="526" y="2974889"/>
            <a:ext cx="3244502" cy="1938050"/>
          </a:xfrm>
          <a:prstGeom prst="rect">
            <a:avLst/>
          </a:prstGeom>
          <a:ln w="12700"/>
        </p:spPr>
      </p:pic>
      <p:pic>
        <p:nvPicPr>
          <p:cNvPr id="1230" name="image5.jpg" descr="image5.jpg"/>
          <p:cNvPicPr>
            <a:picLocks noChangeAspect="1"/>
          </p:cNvPicPr>
          <p:nvPr/>
        </p:nvPicPr>
        <p:blipFill>
          <a:blip r:embed="rId8">
            <a:extLst/>
          </a:blip>
          <a:stretch>
            <a:fillRect/>
          </a:stretch>
        </p:blipFill>
        <p:spPr>
          <a:xfrm>
            <a:off x="3097651" y="4493139"/>
            <a:ext cx="2300770" cy="1937490"/>
          </a:xfrm>
          <a:prstGeom prst="rect">
            <a:avLst/>
          </a:prstGeom>
          <a:ln w="12700"/>
        </p:spPr>
      </p:pic>
      <p:pic>
        <p:nvPicPr>
          <p:cNvPr id="1231" name="image17.jpg" descr="image17.jpg"/>
          <p:cNvPicPr>
            <a:picLocks noChangeAspect="1"/>
          </p:cNvPicPr>
          <p:nvPr/>
        </p:nvPicPr>
        <p:blipFill>
          <a:blip r:embed="rId9">
            <a:extLst/>
          </a:blip>
          <a:stretch>
            <a:fillRect/>
          </a:stretch>
        </p:blipFill>
        <p:spPr>
          <a:xfrm rot="5400000">
            <a:off x="4257805" y="6324155"/>
            <a:ext cx="1265053" cy="2229168"/>
          </a:xfrm>
          <a:prstGeom prst="rect">
            <a:avLst/>
          </a:prstGeom>
          <a:ln w="12700"/>
        </p:spPr>
      </p:pic>
      <p:pic>
        <p:nvPicPr>
          <p:cNvPr id="1232" name="image18.jpg" descr="image18.jpg"/>
          <p:cNvPicPr>
            <a:picLocks noChangeAspect="1"/>
          </p:cNvPicPr>
          <p:nvPr/>
        </p:nvPicPr>
        <p:blipFill>
          <a:blip r:embed="rId10">
            <a:extLst/>
          </a:blip>
          <a:stretch>
            <a:fillRect/>
          </a:stretch>
        </p:blipFill>
        <p:spPr>
          <a:xfrm>
            <a:off x="314685" y="7131461"/>
            <a:ext cx="2490173" cy="1514855"/>
          </a:xfrm>
          <a:prstGeom prst="rect">
            <a:avLst/>
          </a:prstGeom>
          <a:ln w="12700"/>
        </p:spPr>
      </p:pic>
      <p:pic>
        <p:nvPicPr>
          <p:cNvPr id="1233" name="image19.jpg" descr="image19.jpg"/>
          <p:cNvPicPr>
            <a:picLocks noChangeAspect="1"/>
          </p:cNvPicPr>
          <p:nvPr/>
        </p:nvPicPr>
        <p:blipFill>
          <a:blip r:embed="rId11">
            <a:extLst/>
          </a:blip>
          <a:stretch>
            <a:fillRect/>
          </a:stretch>
        </p:blipFill>
        <p:spPr>
          <a:xfrm>
            <a:off x="2610767" y="7869662"/>
            <a:ext cx="2324101" cy="1549401"/>
          </a:xfrm>
          <a:prstGeom prst="rect">
            <a:avLst/>
          </a:prstGeom>
          <a:ln w="12700"/>
        </p:spPr>
      </p:pic>
      <p:sp>
        <p:nvSpPr>
          <p:cNvPr id="1234" name="Biodiversity Surveys"/>
          <p:cNvSpPr txBox="1">
            <a:spLocks noGrp="1"/>
          </p:cNvSpPr>
          <p:nvPr>
            <p:ph type="title"/>
          </p:nvPr>
        </p:nvSpPr>
        <p:spPr>
          <a:xfrm>
            <a:off x="185558" y="-25400"/>
            <a:ext cx="6664143" cy="1313911"/>
          </a:xfrm>
          <a:prstGeom prst="rect">
            <a:avLst/>
          </a:prstGeom>
        </p:spPr>
        <p:txBody>
          <a:bodyPr/>
          <a:lstStyle>
            <a:lvl1pPr>
              <a:defRPr sz="4800"/>
            </a:lvl1pPr>
          </a:lstStyle>
          <a:p>
            <a:pPr>
              <a:defRPr sz="6200"/>
            </a:pPr>
            <a:r>
              <a:rPr sz="4800"/>
              <a:t>Biodiversity Surveys</a:t>
            </a:r>
          </a:p>
        </p:txBody>
      </p:sp>
      <p:sp>
        <p:nvSpPr>
          <p:cNvPr id="1235" name="Experiments"/>
          <p:cNvSpPr txBox="1"/>
          <p:nvPr/>
        </p:nvSpPr>
        <p:spPr>
          <a:xfrm>
            <a:off x="8653040" y="197154"/>
            <a:ext cx="3898901" cy="762001"/>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lvl1pPr defTabSz="1295400">
              <a:buClr>
                <a:srgbClr val="000000"/>
              </a:buClr>
              <a:defRPr sz="4400">
                <a:uFill>
                  <a:solidFill>
                    <a:srgbClr val="000000"/>
                  </a:solidFill>
                </a:uFill>
                <a:latin typeface="Calibri"/>
                <a:ea typeface="Calibri"/>
                <a:cs typeface="Calibri"/>
                <a:sym typeface="Calibri"/>
              </a:defRPr>
            </a:lvl1pPr>
          </a:lstStyle>
          <a:p>
            <a:pPr>
              <a:defRPr sz="2400"/>
            </a:pPr>
            <a:r>
              <a:rPr sz="4400"/>
              <a:t>Experiments</a:t>
            </a:r>
          </a:p>
        </p:txBody>
      </p:sp>
      <p:pic>
        <p:nvPicPr>
          <p:cNvPr id="1236" name="image6.png" descr="image6.png"/>
          <p:cNvPicPr>
            <a:picLocks noChangeAspect="1"/>
          </p:cNvPicPr>
          <p:nvPr/>
        </p:nvPicPr>
        <p:blipFill>
          <a:blip r:embed="rId12">
            <a:extLst/>
          </a:blip>
          <a:stretch>
            <a:fillRect/>
          </a:stretch>
        </p:blipFill>
        <p:spPr>
          <a:xfrm>
            <a:off x="7142657" y="1008378"/>
            <a:ext cx="3020763" cy="3149728"/>
          </a:xfrm>
          <a:prstGeom prst="rect">
            <a:avLst/>
          </a:prstGeom>
          <a:ln w="12700"/>
        </p:spPr>
      </p:pic>
      <p:pic>
        <p:nvPicPr>
          <p:cNvPr id="1237" name="image7.jpg" descr="image7.jpg"/>
          <p:cNvPicPr>
            <a:picLocks noChangeAspect="1"/>
          </p:cNvPicPr>
          <p:nvPr/>
        </p:nvPicPr>
        <p:blipFill>
          <a:blip r:embed="rId13">
            <a:extLst/>
          </a:blip>
          <a:stretch>
            <a:fillRect/>
          </a:stretch>
        </p:blipFill>
        <p:spPr>
          <a:xfrm>
            <a:off x="10198678" y="1231874"/>
            <a:ext cx="2832305" cy="2832306"/>
          </a:xfrm>
          <a:prstGeom prst="rect">
            <a:avLst/>
          </a:prstGeom>
          <a:ln w="12700"/>
        </p:spPr>
      </p:pic>
      <p:sp>
        <p:nvSpPr>
          <p:cNvPr id="1238" name="Land use ground-mapping"/>
          <p:cNvSpPr txBox="1"/>
          <p:nvPr/>
        </p:nvSpPr>
        <p:spPr>
          <a:xfrm>
            <a:off x="7630059" y="4771611"/>
            <a:ext cx="4826001" cy="596901"/>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lvl1pPr defTabSz="1295400">
              <a:buClr>
                <a:srgbClr val="000000"/>
              </a:buClr>
              <a:defRPr sz="3400">
                <a:uFill>
                  <a:solidFill>
                    <a:srgbClr val="000000"/>
                  </a:solidFill>
                </a:uFill>
                <a:latin typeface="Calibri"/>
                <a:ea typeface="Calibri"/>
                <a:cs typeface="Calibri"/>
                <a:sym typeface="Calibri"/>
              </a:defRPr>
            </a:lvl1pPr>
          </a:lstStyle>
          <a:p>
            <a:pPr>
              <a:defRPr sz="2400"/>
            </a:pPr>
            <a:r>
              <a:rPr sz="3400"/>
              <a:t>Land use ground-mapping</a:t>
            </a:r>
          </a:p>
        </p:txBody>
      </p:sp>
      <p:pic>
        <p:nvPicPr>
          <p:cNvPr id="1239" name="image20.jpg" descr="image20.jpg"/>
          <p:cNvPicPr>
            <a:picLocks noChangeAspect="1"/>
          </p:cNvPicPr>
          <p:nvPr/>
        </p:nvPicPr>
        <p:blipFill>
          <a:blip r:embed="rId14">
            <a:extLst/>
          </a:blip>
          <a:stretch>
            <a:fillRect/>
          </a:stretch>
        </p:blipFill>
        <p:spPr>
          <a:xfrm>
            <a:off x="7598487" y="5413502"/>
            <a:ext cx="4889259" cy="4277430"/>
          </a:xfrm>
          <a:prstGeom prst="rect">
            <a:avLst/>
          </a:prstGeom>
          <a:ln w="12700"/>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1" name="image61.png" descr="image61.png"/>
          <p:cNvPicPr>
            <a:picLocks noChangeAspect="1"/>
          </p:cNvPicPr>
          <p:nvPr/>
        </p:nvPicPr>
        <p:blipFill>
          <a:blip r:embed="rId2">
            <a:extLst/>
          </a:blip>
          <a:stretch>
            <a:fillRect/>
          </a:stretch>
        </p:blipFill>
        <p:spPr>
          <a:xfrm>
            <a:off x="928039" y="0"/>
            <a:ext cx="11148722" cy="9753600"/>
          </a:xfrm>
          <a:prstGeom prst="rect">
            <a:avLst/>
          </a:prstGeom>
          <a:ln w="12700"/>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 name="Biodiversity results summary – standardized AIC-weighted mean regression coefficients"/>
          <p:cNvSpPr txBox="1"/>
          <p:nvPr/>
        </p:nvSpPr>
        <p:spPr>
          <a:xfrm>
            <a:off x="495157" y="581531"/>
            <a:ext cx="12001501" cy="1320801"/>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lvl1pPr algn="ctr" defTabSz="584200">
              <a:buClr>
                <a:srgbClr val="4349AA"/>
              </a:buClr>
              <a:defRPr sz="4200">
                <a:solidFill>
                  <a:srgbClr val="4349AA"/>
                </a:solidFill>
                <a:uFill>
                  <a:solidFill>
                    <a:srgbClr val="4349AA"/>
                  </a:solidFill>
                </a:uFill>
                <a:latin typeface="+mn-lt"/>
                <a:ea typeface="+mn-ea"/>
                <a:cs typeface="+mn-cs"/>
                <a:sym typeface="Gill Sans"/>
              </a:defRPr>
            </a:lvl1pPr>
          </a:lstStyle>
          <a:p>
            <a:pPr>
              <a:defRPr>
                <a:solidFill>
                  <a:srgbClr val="000000"/>
                </a:solidFill>
                <a:uFillTx/>
              </a:defRPr>
            </a:pPr>
            <a:r>
              <a:rPr>
                <a:solidFill>
                  <a:srgbClr val="4349AA"/>
                </a:solidFill>
                <a:uFill>
                  <a:solidFill>
                    <a:srgbClr val="4349AA"/>
                  </a:solidFill>
                </a:uFill>
              </a:rPr>
              <a:t>Biodiversity results summary – standardized AIC-weighted mean regression coefficients</a:t>
            </a:r>
          </a:p>
        </p:txBody>
      </p:sp>
      <p:pic>
        <p:nvPicPr>
          <p:cNvPr id="1244" name="image38.jpg" descr="image38.jpg"/>
          <p:cNvPicPr>
            <a:picLocks noChangeAspect="1"/>
          </p:cNvPicPr>
          <p:nvPr/>
        </p:nvPicPr>
        <p:blipFill>
          <a:blip r:embed="rId2">
            <a:extLst/>
          </a:blip>
          <a:stretch>
            <a:fillRect/>
          </a:stretch>
        </p:blipFill>
        <p:spPr>
          <a:xfrm>
            <a:off x="1511300" y="2387600"/>
            <a:ext cx="11185032" cy="5874738"/>
          </a:xfrm>
          <a:prstGeom prst="rect">
            <a:avLst/>
          </a:prstGeom>
          <a:ln w="12700"/>
        </p:spPr>
      </p:pic>
      <p:pic>
        <p:nvPicPr>
          <p:cNvPr id="1245" name="image7.jpg" descr="image7.jpg"/>
          <p:cNvPicPr>
            <a:picLocks noChangeAspect="1"/>
          </p:cNvPicPr>
          <p:nvPr/>
        </p:nvPicPr>
        <p:blipFill>
          <a:blip r:embed="rId3">
            <a:extLst/>
          </a:blip>
          <a:srcRect l="47249" r="8406" b="17346"/>
          <a:stretch>
            <a:fillRect/>
          </a:stretch>
        </p:blipFill>
        <p:spPr>
          <a:xfrm>
            <a:off x="268721" y="3035300"/>
            <a:ext cx="1193801" cy="1408521"/>
          </a:xfrm>
          <a:prstGeom prst="rect">
            <a:avLst/>
          </a:prstGeom>
          <a:ln w="12700">
            <a:miter lim="400000"/>
          </a:ln>
        </p:spPr>
      </p:pic>
      <p:pic>
        <p:nvPicPr>
          <p:cNvPr id="1246" name="image6.png" descr="image6.png"/>
          <p:cNvPicPr>
            <a:picLocks noChangeAspect="1"/>
          </p:cNvPicPr>
          <p:nvPr/>
        </p:nvPicPr>
        <p:blipFill>
          <a:blip r:embed="rId4">
            <a:extLst/>
          </a:blip>
          <a:stretch>
            <a:fillRect/>
          </a:stretch>
        </p:blipFill>
        <p:spPr>
          <a:xfrm>
            <a:off x="156996" y="4660900"/>
            <a:ext cx="1303833" cy="878277"/>
          </a:xfrm>
          <a:prstGeom prst="rect">
            <a:avLst/>
          </a:prstGeom>
          <a:ln w="12700">
            <a:miter lim="400000"/>
          </a:ln>
        </p:spPr>
      </p:pic>
      <p:pic>
        <p:nvPicPr>
          <p:cNvPr id="1247" name="image16.jpg" descr="image16.jpg"/>
          <p:cNvPicPr>
            <a:picLocks noChangeAspect="1"/>
          </p:cNvPicPr>
          <p:nvPr/>
        </p:nvPicPr>
        <p:blipFill>
          <a:blip r:embed="rId5">
            <a:extLst/>
          </a:blip>
          <a:stretch>
            <a:fillRect/>
          </a:stretch>
        </p:blipFill>
        <p:spPr>
          <a:xfrm>
            <a:off x="171207" y="5854700"/>
            <a:ext cx="1305775" cy="927100"/>
          </a:xfrm>
          <a:prstGeom prst="rect">
            <a:avLst/>
          </a:prstGeom>
          <a:ln w="12700"/>
        </p:spPr>
      </p:pic>
      <p:pic>
        <p:nvPicPr>
          <p:cNvPr id="1248" name="image9.png" descr="image9.png"/>
          <p:cNvPicPr>
            <a:picLocks noChangeAspect="1"/>
          </p:cNvPicPr>
          <p:nvPr/>
        </p:nvPicPr>
        <p:blipFill>
          <a:blip r:embed="rId6">
            <a:extLst/>
          </a:blip>
          <a:stretch>
            <a:fillRect/>
          </a:stretch>
        </p:blipFill>
        <p:spPr>
          <a:xfrm>
            <a:off x="318454" y="7048500"/>
            <a:ext cx="1104298" cy="1083734"/>
          </a:xfrm>
          <a:prstGeom prst="rect">
            <a:avLst/>
          </a:prstGeom>
          <a:ln w="12700">
            <a:miter lim="400000"/>
          </a:ln>
        </p:spPr>
      </p:pic>
      <p:sp>
        <p:nvSpPr>
          <p:cNvPr id="1249" name="Some results"/>
          <p:cNvSpPr txBox="1"/>
          <p:nvPr/>
        </p:nvSpPr>
        <p:spPr>
          <a:xfrm>
            <a:off x="63103" y="0"/>
            <a:ext cx="1148458" cy="317500"/>
          </a:xfrm>
          <a:prstGeom prst="rect">
            <a:avLst/>
          </a:prstGeom>
          <a:ln w="12700"/>
          <a:extLst>
            <a:ext uri="{C572A759-6A51-4108-AA02-DFA0A04FC94B}">
              <ma14:wrappingTextBoxFlag xmlns:ma14="http://schemas.microsoft.com/office/mac/drawingml/2011/main" xmlns="" val="1"/>
            </a:ext>
          </a:extLst>
        </p:spPr>
        <p:txBody>
          <a:bodyPr wrap="none" lIns="38100" tIns="38100" rIns="38100" bIns="38100">
            <a:spAutoFit/>
          </a:bodyPr>
          <a:lstStyle>
            <a:lvl1pPr algn="ctr" defTabSz="584200">
              <a:buClr>
                <a:srgbClr val="000000"/>
              </a:buClr>
              <a:defRPr sz="1600">
                <a:latin typeface="+mn-lt"/>
                <a:ea typeface="+mn-ea"/>
                <a:cs typeface="+mn-cs"/>
                <a:sym typeface="Gill Sans"/>
              </a:defRPr>
            </a:lvl1pPr>
          </a:lstStyle>
          <a:p>
            <a:pPr>
              <a:defRPr sz="4200"/>
            </a:pPr>
            <a:r>
              <a:rPr sz="1600"/>
              <a:t>Some results</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1" name="image39.jpg" descr="image39.jpg"/>
          <p:cNvPicPr>
            <a:picLocks noChangeAspect="1"/>
          </p:cNvPicPr>
          <p:nvPr/>
        </p:nvPicPr>
        <p:blipFill>
          <a:blip r:embed="rId2">
            <a:extLst/>
          </a:blip>
          <a:stretch>
            <a:fillRect/>
          </a:stretch>
        </p:blipFill>
        <p:spPr>
          <a:xfrm>
            <a:off x="0" y="5029200"/>
            <a:ext cx="6524979" cy="3815645"/>
          </a:xfrm>
          <a:prstGeom prst="rect">
            <a:avLst/>
          </a:prstGeom>
          <a:ln w="12700">
            <a:miter lim="400000"/>
          </a:ln>
        </p:spPr>
      </p:pic>
      <p:pic>
        <p:nvPicPr>
          <p:cNvPr id="1252" name="image40.jpg" descr="image40.jpg"/>
          <p:cNvPicPr>
            <a:picLocks noChangeAspect="1"/>
          </p:cNvPicPr>
          <p:nvPr/>
        </p:nvPicPr>
        <p:blipFill>
          <a:blip r:embed="rId3">
            <a:extLst/>
          </a:blip>
          <a:stretch>
            <a:fillRect/>
          </a:stretch>
        </p:blipFill>
        <p:spPr>
          <a:xfrm>
            <a:off x="0" y="698500"/>
            <a:ext cx="6470792" cy="3750168"/>
          </a:xfrm>
          <a:prstGeom prst="rect">
            <a:avLst/>
          </a:prstGeom>
          <a:ln w="12700">
            <a:miter lim="400000"/>
          </a:ln>
        </p:spPr>
      </p:pic>
      <p:pic>
        <p:nvPicPr>
          <p:cNvPr id="1253" name="image41.jpg" descr="image41.jpg"/>
          <p:cNvPicPr>
            <a:picLocks noChangeAspect="1"/>
          </p:cNvPicPr>
          <p:nvPr/>
        </p:nvPicPr>
        <p:blipFill>
          <a:blip r:embed="rId4">
            <a:extLst/>
          </a:blip>
          <a:stretch>
            <a:fillRect/>
          </a:stretch>
        </p:blipFill>
        <p:spPr>
          <a:xfrm>
            <a:off x="6502400" y="698500"/>
            <a:ext cx="6382739" cy="3761459"/>
          </a:xfrm>
          <a:prstGeom prst="rect">
            <a:avLst/>
          </a:prstGeom>
          <a:ln w="12700">
            <a:miter lim="400000"/>
          </a:ln>
        </p:spPr>
      </p:pic>
      <p:pic>
        <p:nvPicPr>
          <p:cNvPr id="1254" name="image42.jpg" descr="image42.jpg"/>
          <p:cNvPicPr>
            <a:picLocks noChangeAspect="1"/>
          </p:cNvPicPr>
          <p:nvPr/>
        </p:nvPicPr>
        <p:blipFill>
          <a:blip r:embed="rId5">
            <a:extLst/>
          </a:blip>
          <a:stretch>
            <a:fillRect/>
          </a:stretch>
        </p:blipFill>
        <p:spPr>
          <a:xfrm>
            <a:off x="6388100" y="4927600"/>
            <a:ext cx="6405316" cy="3835966"/>
          </a:xfrm>
          <a:prstGeom prst="rect">
            <a:avLst/>
          </a:prstGeom>
          <a:ln w="12700">
            <a:miter lim="400000"/>
          </a:ln>
        </p:spPr>
      </p:pic>
      <p:pic>
        <p:nvPicPr>
          <p:cNvPr id="1255" name="image7.jpg" descr="image7.jpg"/>
          <p:cNvPicPr>
            <a:picLocks/>
          </p:cNvPicPr>
          <p:nvPr/>
        </p:nvPicPr>
        <p:blipFill>
          <a:blip r:embed="rId6">
            <a:extLst/>
          </a:blip>
          <a:srcRect l="46984" r="8672" b="17346"/>
          <a:stretch>
            <a:fillRect/>
          </a:stretch>
        </p:blipFill>
        <p:spPr>
          <a:xfrm>
            <a:off x="11811000" y="6469"/>
            <a:ext cx="1193800" cy="1408522"/>
          </a:xfrm>
          <a:prstGeom prst="rect">
            <a:avLst/>
          </a:prstGeom>
          <a:ln w="12700">
            <a:miter lim="400000"/>
          </a:ln>
        </p:spPr>
      </p:pic>
      <p:sp>
        <p:nvSpPr>
          <p:cNvPr id="1256" name="Some results"/>
          <p:cNvSpPr txBox="1"/>
          <p:nvPr/>
        </p:nvSpPr>
        <p:spPr>
          <a:xfrm>
            <a:off x="0" y="0"/>
            <a:ext cx="1274664" cy="298153"/>
          </a:xfrm>
          <a:prstGeom prst="rect">
            <a:avLst/>
          </a:prstGeom>
          <a:ln w="12700"/>
          <a:extLst>
            <a:ext uri="{C572A759-6A51-4108-AA02-DFA0A04FC94B}">
              <ma14:wrappingTextBoxFlag xmlns:ma14="http://schemas.microsoft.com/office/mac/drawingml/2011/main" xmlns="" val="1"/>
            </a:ext>
          </a:extLst>
        </p:spPr>
        <p:txBody>
          <a:bodyPr wrap="none" lIns="38100" tIns="38100" rIns="38100" bIns="38100">
            <a:spAutoFit/>
          </a:bodyPr>
          <a:lstStyle>
            <a:lvl1pPr defTabSz="1295400">
              <a:buClr>
                <a:srgbClr val="000000"/>
              </a:buClr>
              <a:defRPr sz="1600">
                <a:uFill>
                  <a:solidFill>
                    <a:srgbClr val="000000"/>
                  </a:solidFill>
                </a:uFill>
                <a:latin typeface="Arial"/>
                <a:ea typeface="Arial"/>
                <a:cs typeface="Arial"/>
                <a:sym typeface="Arial"/>
              </a:defRPr>
            </a:lvl1pPr>
          </a:lstStyle>
          <a:p>
            <a:pPr>
              <a:defRPr sz="2400"/>
            </a:pPr>
            <a:r>
              <a:rPr sz="1600"/>
              <a:t>Some results</a:t>
            </a:r>
          </a:p>
        </p:txBody>
      </p:sp>
      <p:grpSp>
        <p:nvGrpSpPr>
          <p:cNvPr id="1277" name="Group"/>
          <p:cNvGrpSpPr/>
          <p:nvPr/>
        </p:nvGrpSpPr>
        <p:grpSpPr>
          <a:xfrm>
            <a:off x="7366000" y="8391612"/>
            <a:ext cx="5020109" cy="661865"/>
            <a:chOff x="0" y="0"/>
            <a:chExt cx="5020108" cy="661864"/>
          </a:xfrm>
        </p:grpSpPr>
        <p:grpSp>
          <p:nvGrpSpPr>
            <p:cNvPr id="1271" name="Group"/>
            <p:cNvGrpSpPr/>
            <p:nvPr/>
          </p:nvGrpSpPr>
          <p:grpSpPr>
            <a:xfrm>
              <a:off x="0" y="0"/>
              <a:ext cx="716908" cy="660400"/>
              <a:chOff x="0" y="0"/>
              <a:chExt cx="716907" cy="660400"/>
            </a:xfrm>
          </p:grpSpPr>
          <p:sp>
            <p:nvSpPr>
              <p:cNvPr id="1257" name="Rectangle"/>
              <p:cNvSpPr/>
              <p:nvPr/>
            </p:nvSpPr>
            <p:spPr>
              <a:xfrm>
                <a:off x="312310" y="0"/>
                <a:ext cx="88901" cy="660400"/>
              </a:xfrm>
              <a:prstGeom prst="rect">
                <a:avLst/>
              </a:prstGeom>
              <a:solidFill>
                <a:srgbClr val="FFFDA9"/>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258" name="Rectangle"/>
              <p:cNvSpPr/>
              <p:nvPr/>
            </p:nvSpPr>
            <p:spPr>
              <a:xfrm>
                <a:off x="317464" y="3087"/>
                <a:ext cx="242404" cy="147729"/>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59" name="Rectangle"/>
              <p:cNvSpPr/>
              <p:nvPr/>
            </p:nvSpPr>
            <p:spPr>
              <a:xfrm>
                <a:off x="0" y="3087"/>
                <a:ext cx="219502" cy="146410"/>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60" name="Rectangle"/>
              <p:cNvSpPr/>
              <p:nvPr/>
            </p:nvSpPr>
            <p:spPr>
              <a:xfrm>
                <a:off x="586674" y="230998"/>
                <a:ext cx="130234" cy="274353"/>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61" name="Rectangle"/>
              <p:cNvSpPr/>
              <p:nvPr/>
            </p:nvSpPr>
            <p:spPr>
              <a:xfrm>
                <a:off x="0" y="294310"/>
                <a:ext cx="219970" cy="274354"/>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62" name="Rectangle"/>
              <p:cNvSpPr/>
              <p:nvPr/>
            </p:nvSpPr>
            <p:spPr>
              <a:xfrm rot="5400000">
                <a:off x="333528" y="278247"/>
                <a:ext cx="102479" cy="134606"/>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63" name="Rectangle"/>
              <p:cNvSpPr/>
              <p:nvPr/>
            </p:nvSpPr>
            <p:spPr>
              <a:xfrm>
                <a:off x="205293" y="146582"/>
                <a:ext cx="130234" cy="147729"/>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64" name="Rectangle"/>
              <p:cNvSpPr/>
              <p:nvPr/>
            </p:nvSpPr>
            <p:spPr>
              <a:xfrm rot="5400000">
                <a:off x="340179" y="321785"/>
                <a:ext cx="313518" cy="89736"/>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65" name="Rectangle"/>
              <p:cNvSpPr/>
              <p:nvPr/>
            </p:nvSpPr>
            <p:spPr>
              <a:xfrm>
                <a:off x="541806" y="146582"/>
                <a:ext cx="175101" cy="63313"/>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66" name="Rectangle"/>
              <p:cNvSpPr/>
              <p:nvPr/>
            </p:nvSpPr>
            <p:spPr>
              <a:xfrm>
                <a:off x="227727" y="505350"/>
                <a:ext cx="242405" cy="63313"/>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67" name="Rectangle"/>
              <p:cNvSpPr/>
              <p:nvPr/>
            </p:nvSpPr>
            <p:spPr>
              <a:xfrm>
                <a:off x="205293" y="568662"/>
                <a:ext cx="40496" cy="84417"/>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68" name="Rectangle"/>
              <p:cNvSpPr/>
              <p:nvPr/>
            </p:nvSpPr>
            <p:spPr>
              <a:xfrm>
                <a:off x="564239" y="3087"/>
                <a:ext cx="152669" cy="126624"/>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69" name="Rectangle"/>
              <p:cNvSpPr/>
              <p:nvPr/>
            </p:nvSpPr>
            <p:spPr>
              <a:xfrm>
                <a:off x="541806" y="505351"/>
                <a:ext cx="62930" cy="42208"/>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70" name="Rectangle"/>
              <p:cNvSpPr/>
              <p:nvPr/>
            </p:nvSpPr>
            <p:spPr>
              <a:xfrm>
                <a:off x="299610" y="0"/>
                <a:ext cx="114301" cy="660400"/>
              </a:xfrm>
              <a:prstGeom prst="rect">
                <a:avLst/>
              </a:prstGeom>
              <a:noFill/>
              <a:ln w="9525" cap="flat">
                <a:solidFill>
                  <a:srgbClr val="000000"/>
                </a:solidFill>
                <a:prstDash val="solid"/>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nvGrpSpPr>
            <p:cNvPr id="1276" name="Group"/>
            <p:cNvGrpSpPr/>
            <p:nvPr/>
          </p:nvGrpSpPr>
          <p:grpSpPr>
            <a:xfrm>
              <a:off x="4586580" y="1464"/>
              <a:ext cx="433529" cy="660401"/>
              <a:chOff x="0" y="0"/>
              <a:chExt cx="433528" cy="660400"/>
            </a:xfrm>
          </p:grpSpPr>
          <p:sp>
            <p:nvSpPr>
              <p:cNvPr id="1272" name="Rectangle"/>
              <p:cNvSpPr/>
              <p:nvPr/>
            </p:nvSpPr>
            <p:spPr>
              <a:xfrm>
                <a:off x="153237" y="0"/>
                <a:ext cx="114301" cy="660400"/>
              </a:xfrm>
              <a:prstGeom prst="rect">
                <a:avLst/>
              </a:prstGeom>
              <a:solidFill>
                <a:srgbClr val="FFFDA9"/>
              </a:solidFill>
              <a:ln w="9525" cap="flat">
                <a:solidFill>
                  <a:srgbClr val="FFFDA9"/>
                </a:solidFill>
                <a:prstDash val="solid"/>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273" name="Rectangle"/>
              <p:cNvSpPr/>
              <p:nvPr/>
            </p:nvSpPr>
            <p:spPr>
              <a:xfrm>
                <a:off x="0" y="4057"/>
                <a:ext cx="88900" cy="419101"/>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274" name="Rectangle"/>
              <p:cNvSpPr/>
              <p:nvPr/>
            </p:nvSpPr>
            <p:spPr>
              <a:xfrm>
                <a:off x="344628" y="423650"/>
                <a:ext cx="88901" cy="228601"/>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275" name="Rectangle"/>
              <p:cNvSpPr/>
              <p:nvPr/>
            </p:nvSpPr>
            <p:spPr>
              <a:xfrm>
                <a:off x="153237" y="0"/>
                <a:ext cx="114301" cy="660400"/>
              </a:xfrm>
              <a:prstGeom prst="rect">
                <a:avLst/>
              </a:prstGeom>
              <a:noFill/>
              <a:ln w="9525" cap="flat">
                <a:solidFill>
                  <a:srgbClr val="000000"/>
                </a:solidFill>
                <a:prstDash val="solid"/>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grpSp>
        <p:nvGrpSpPr>
          <p:cNvPr id="1298" name="Group"/>
          <p:cNvGrpSpPr/>
          <p:nvPr/>
        </p:nvGrpSpPr>
        <p:grpSpPr>
          <a:xfrm>
            <a:off x="7366000" y="4048212"/>
            <a:ext cx="5020109" cy="662183"/>
            <a:chOff x="0" y="0"/>
            <a:chExt cx="5020108" cy="662182"/>
          </a:xfrm>
        </p:grpSpPr>
        <p:grpSp>
          <p:nvGrpSpPr>
            <p:cNvPr id="1292" name="Group"/>
            <p:cNvGrpSpPr/>
            <p:nvPr/>
          </p:nvGrpSpPr>
          <p:grpSpPr>
            <a:xfrm>
              <a:off x="0" y="0"/>
              <a:ext cx="716908" cy="661546"/>
              <a:chOff x="0" y="0"/>
              <a:chExt cx="716907" cy="661545"/>
            </a:xfrm>
          </p:grpSpPr>
          <p:sp>
            <p:nvSpPr>
              <p:cNvPr id="1278" name="Rectangle"/>
              <p:cNvSpPr/>
              <p:nvPr/>
            </p:nvSpPr>
            <p:spPr>
              <a:xfrm>
                <a:off x="312310" y="0"/>
                <a:ext cx="88901" cy="660400"/>
              </a:xfrm>
              <a:prstGeom prst="rect">
                <a:avLst/>
              </a:prstGeom>
              <a:solidFill>
                <a:srgbClr val="FFFDA9"/>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279" name="Rectangle"/>
              <p:cNvSpPr/>
              <p:nvPr/>
            </p:nvSpPr>
            <p:spPr>
              <a:xfrm>
                <a:off x="317464" y="3087"/>
                <a:ext cx="242404" cy="147729"/>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80" name="Rectangle"/>
              <p:cNvSpPr/>
              <p:nvPr/>
            </p:nvSpPr>
            <p:spPr>
              <a:xfrm>
                <a:off x="0" y="3087"/>
                <a:ext cx="219502" cy="146410"/>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81" name="Rectangle"/>
              <p:cNvSpPr/>
              <p:nvPr/>
            </p:nvSpPr>
            <p:spPr>
              <a:xfrm>
                <a:off x="586674" y="239465"/>
                <a:ext cx="130234" cy="274353"/>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82" name="Rectangle"/>
              <p:cNvSpPr/>
              <p:nvPr/>
            </p:nvSpPr>
            <p:spPr>
              <a:xfrm>
                <a:off x="0" y="302777"/>
                <a:ext cx="219970" cy="274354"/>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83" name="Rectangle"/>
              <p:cNvSpPr/>
              <p:nvPr/>
            </p:nvSpPr>
            <p:spPr>
              <a:xfrm rot="5400000">
                <a:off x="333528" y="286713"/>
                <a:ext cx="102479" cy="134606"/>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84" name="Rectangle"/>
              <p:cNvSpPr/>
              <p:nvPr/>
            </p:nvSpPr>
            <p:spPr>
              <a:xfrm>
                <a:off x="205293" y="155049"/>
                <a:ext cx="130234" cy="147728"/>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85" name="Rectangle"/>
              <p:cNvSpPr/>
              <p:nvPr/>
            </p:nvSpPr>
            <p:spPr>
              <a:xfrm rot="5400000">
                <a:off x="340179" y="330252"/>
                <a:ext cx="313518" cy="89736"/>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86" name="Rectangle"/>
              <p:cNvSpPr/>
              <p:nvPr/>
            </p:nvSpPr>
            <p:spPr>
              <a:xfrm>
                <a:off x="541806" y="155049"/>
                <a:ext cx="175101" cy="63313"/>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87" name="Rectangle"/>
              <p:cNvSpPr/>
              <p:nvPr/>
            </p:nvSpPr>
            <p:spPr>
              <a:xfrm>
                <a:off x="227727" y="513817"/>
                <a:ext cx="242405" cy="63313"/>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88" name="Rectangle"/>
              <p:cNvSpPr/>
              <p:nvPr/>
            </p:nvSpPr>
            <p:spPr>
              <a:xfrm>
                <a:off x="205293" y="577129"/>
                <a:ext cx="40496" cy="84417"/>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89" name="Rectangle"/>
              <p:cNvSpPr/>
              <p:nvPr/>
            </p:nvSpPr>
            <p:spPr>
              <a:xfrm>
                <a:off x="564239" y="3087"/>
                <a:ext cx="152669" cy="126624"/>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90" name="Rectangle"/>
              <p:cNvSpPr/>
              <p:nvPr/>
            </p:nvSpPr>
            <p:spPr>
              <a:xfrm>
                <a:off x="541806" y="513818"/>
                <a:ext cx="62930" cy="42208"/>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291" name="Rectangle"/>
              <p:cNvSpPr/>
              <p:nvPr/>
            </p:nvSpPr>
            <p:spPr>
              <a:xfrm>
                <a:off x="299610" y="0"/>
                <a:ext cx="114301" cy="660400"/>
              </a:xfrm>
              <a:prstGeom prst="rect">
                <a:avLst/>
              </a:prstGeom>
              <a:noFill/>
              <a:ln w="9525" cap="flat">
                <a:solidFill>
                  <a:srgbClr val="000000"/>
                </a:solidFill>
                <a:prstDash val="solid"/>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nvGrpSpPr>
            <p:cNvPr id="1297" name="Group"/>
            <p:cNvGrpSpPr/>
            <p:nvPr/>
          </p:nvGrpSpPr>
          <p:grpSpPr>
            <a:xfrm>
              <a:off x="4586580" y="1464"/>
              <a:ext cx="433529" cy="660719"/>
              <a:chOff x="0" y="0"/>
              <a:chExt cx="433528" cy="660717"/>
            </a:xfrm>
          </p:grpSpPr>
          <p:sp>
            <p:nvSpPr>
              <p:cNvPr id="1293" name="Rectangle"/>
              <p:cNvSpPr/>
              <p:nvPr/>
            </p:nvSpPr>
            <p:spPr>
              <a:xfrm>
                <a:off x="153237" y="0"/>
                <a:ext cx="114301" cy="660400"/>
              </a:xfrm>
              <a:prstGeom prst="rect">
                <a:avLst/>
              </a:prstGeom>
              <a:solidFill>
                <a:srgbClr val="FFFDA9"/>
              </a:solidFill>
              <a:ln w="9525" cap="flat">
                <a:solidFill>
                  <a:srgbClr val="FFFDA9"/>
                </a:solidFill>
                <a:prstDash val="solid"/>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294" name="Rectangle"/>
              <p:cNvSpPr/>
              <p:nvPr/>
            </p:nvSpPr>
            <p:spPr>
              <a:xfrm>
                <a:off x="0" y="4057"/>
                <a:ext cx="88900" cy="419101"/>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295" name="Rectangle"/>
              <p:cNvSpPr/>
              <p:nvPr/>
            </p:nvSpPr>
            <p:spPr>
              <a:xfrm>
                <a:off x="344628" y="432117"/>
                <a:ext cx="88901" cy="228601"/>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296" name="Rectangle"/>
              <p:cNvSpPr/>
              <p:nvPr/>
            </p:nvSpPr>
            <p:spPr>
              <a:xfrm>
                <a:off x="153237" y="0"/>
                <a:ext cx="114301" cy="660400"/>
              </a:xfrm>
              <a:prstGeom prst="rect">
                <a:avLst/>
              </a:prstGeom>
              <a:noFill/>
              <a:ln w="9525" cap="flat">
                <a:solidFill>
                  <a:srgbClr val="000000"/>
                </a:solidFill>
                <a:prstDash val="solid"/>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grpSp>
        <p:nvGrpSpPr>
          <p:cNvPr id="1319" name="Group"/>
          <p:cNvGrpSpPr/>
          <p:nvPr/>
        </p:nvGrpSpPr>
        <p:grpSpPr>
          <a:xfrm>
            <a:off x="977900" y="8391612"/>
            <a:ext cx="5014184" cy="661865"/>
            <a:chOff x="0" y="0"/>
            <a:chExt cx="5014183" cy="661864"/>
          </a:xfrm>
        </p:grpSpPr>
        <p:grpSp>
          <p:nvGrpSpPr>
            <p:cNvPr id="1313" name="Group"/>
            <p:cNvGrpSpPr/>
            <p:nvPr/>
          </p:nvGrpSpPr>
          <p:grpSpPr>
            <a:xfrm>
              <a:off x="0" y="0"/>
              <a:ext cx="710981" cy="660400"/>
              <a:chOff x="0" y="0"/>
              <a:chExt cx="710980" cy="660400"/>
            </a:xfrm>
          </p:grpSpPr>
          <p:sp>
            <p:nvSpPr>
              <p:cNvPr id="1299" name="Rectangle"/>
              <p:cNvSpPr/>
              <p:nvPr/>
            </p:nvSpPr>
            <p:spPr>
              <a:xfrm>
                <a:off x="312310" y="0"/>
                <a:ext cx="88901" cy="660400"/>
              </a:xfrm>
              <a:prstGeom prst="rect">
                <a:avLst/>
              </a:prstGeom>
              <a:solidFill>
                <a:srgbClr val="FFFDA9"/>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00" name="Rectangle"/>
              <p:cNvSpPr/>
              <p:nvPr/>
            </p:nvSpPr>
            <p:spPr>
              <a:xfrm>
                <a:off x="311538" y="3087"/>
                <a:ext cx="242404" cy="147729"/>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01" name="Rectangle"/>
              <p:cNvSpPr/>
              <p:nvPr/>
            </p:nvSpPr>
            <p:spPr>
              <a:xfrm>
                <a:off x="0" y="3087"/>
                <a:ext cx="219502" cy="146410"/>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02" name="Rectangle"/>
              <p:cNvSpPr/>
              <p:nvPr/>
            </p:nvSpPr>
            <p:spPr>
              <a:xfrm>
                <a:off x="580747" y="230998"/>
                <a:ext cx="130234" cy="274353"/>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03" name="Rectangle"/>
              <p:cNvSpPr/>
              <p:nvPr/>
            </p:nvSpPr>
            <p:spPr>
              <a:xfrm>
                <a:off x="0" y="294310"/>
                <a:ext cx="219970" cy="274354"/>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04" name="Rectangle"/>
              <p:cNvSpPr/>
              <p:nvPr/>
            </p:nvSpPr>
            <p:spPr>
              <a:xfrm rot="5400000">
                <a:off x="327601" y="278247"/>
                <a:ext cx="102479" cy="134606"/>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05" name="Rectangle"/>
              <p:cNvSpPr/>
              <p:nvPr/>
            </p:nvSpPr>
            <p:spPr>
              <a:xfrm>
                <a:off x="199367" y="146582"/>
                <a:ext cx="130234" cy="147729"/>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06" name="Rectangle"/>
              <p:cNvSpPr/>
              <p:nvPr/>
            </p:nvSpPr>
            <p:spPr>
              <a:xfrm rot="5400000">
                <a:off x="334252" y="321785"/>
                <a:ext cx="313519" cy="89736"/>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07" name="Rectangle"/>
              <p:cNvSpPr/>
              <p:nvPr/>
            </p:nvSpPr>
            <p:spPr>
              <a:xfrm>
                <a:off x="535879" y="146582"/>
                <a:ext cx="175101" cy="63313"/>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08" name="Rectangle"/>
              <p:cNvSpPr/>
              <p:nvPr/>
            </p:nvSpPr>
            <p:spPr>
              <a:xfrm>
                <a:off x="221801" y="505350"/>
                <a:ext cx="242405" cy="63313"/>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09" name="Rectangle"/>
              <p:cNvSpPr/>
              <p:nvPr/>
            </p:nvSpPr>
            <p:spPr>
              <a:xfrm>
                <a:off x="199367" y="568662"/>
                <a:ext cx="40496" cy="84417"/>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10" name="Rectangle"/>
              <p:cNvSpPr/>
              <p:nvPr/>
            </p:nvSpPr>
            <p:spPr>
              <a:xfrm>
                <a:off x="558313" y="3087"/>
                <a:ext cx="152668" cy="126624"/>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11" name="Rectangle"/>
              <p:cNvSpPr/>
              <p:nvPr/>
            </p:nvSpPr>
            <p:spPr>
              <a:xfrm>
                <a:off x="535879" y="505351"/>
                <a:ext cx="62930" cy="42208"/>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12" name="Rectangle"/>
              <p:cNvSpPr/>
              <p:nvPr/>
            </p:nvSpPr>
            <p:spPr>
              <a:xfrm>
                <a:off x="299610" y="0"/>
                <a:ext cx="114301" cy="660400"/>
              </a:xfrm>
              <a:prstGeom prst="rect">
                <a:avLst/>
              </a:prstGeom>
              <a:noFill/>
              <a:ln w="9525" cap="flat">
                <a:solidFill>
                  <a:srgbClr val="000000"/>
                </a:solidFill>
                <a:prstDash val="solid"/>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nvGrpSpPr>
            <p:cNvPr id="1318" name="Group"/>
            <p:cNvGrpSpPr/>
            <p:nvPr/>
          </p:nvGrpSpPr>
          <p:grpSpPr>
            <a:xfrm>
              <a:off x="4586580" y="1464"/>
              <a:ext cx="427604" cy="660401"/>
              <a:chOff x="0" y="0"/>
              <a:chExt cx="427602" cy="660400"/>
            </a:xfrm>
          </p:grpSpPr>
          <p:sp>
            <p:nvSpPr>
              <p:cNvPr id="1314" name="Rectangle"/>
              <p:cNvSpPr/>
              <p:nvPr/>
            </p:nvSpPr>
            <p:spPr>
              <a:xfrm>
                <a:off x="153237" y="0"/>
                <a:ext cx="114301" cy="660400"/>
              </a:xfrm>
              <a:prstGeom prst="rect">
                <a:avLst/>
              </a:prstGeom>
              <a:solidFill>
                <a:srgbClr val="FFFDA9"/>
              </a:solidFill>
              <a:ln w="9525" cap="flat">
                <a:solidFill>
                  <a:srgbClr val="FFFDA9"/>
                </a:solidFill>
                <a:prstDash val="solid"/>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15" name="Rectangle"/>
              <p:cNvSpPr/>
              <p:nvPr/>
            </p:nvSpPr>
            <p:spPr>
              <a:xfrm>
                <a:off x="0" y="4057"/>
                <a:ext cx="88900" cy="419101"/>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16" name="Rectangle"/>
              <p:cNvSpPr/>
              <p:nvPr/>
            </p:nvSpPr>
            <p:spPr>
              <a:xfrm>
                <a:off x="338702" y="423650"/>
                <a:ext cx="88901" cy="228601"/>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17" name="Rectangle"/>
              <p:cNvSpPr/>
              <p:nvPr/>
            </p:nvSpPr>
            <p:spPr>
              <a:xfrm>
                <a:off x="153237" y="0"/>
                <a:ext cx="114301" cy="660400"/>
              </a:xfrm>
              <a:prstGeom prst="rect">
                <a:avLst/>
              </a:prstGeom>
              <a:noFill/>
              <a:ln w="9525" cap="flat">
                <a:solidFill>
                  <a:srgbClr val="000000"/>
                </a:solidFill>
                <a:prstDash val="solid"/>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grpSp>
        <p:nvGrpSpPr>
          <p:cNvPr id="1340" name="Group"/>
          <p:cNvGrpSpPr/>
          <p:nvPr/>
        </p:nvGrpSpPr>
        <p:grpSpPr>
          <a:xfrm>
            <a:off x="1079500" y="4048212"/>
            <a:ext cx="5020957" cy="662183"/>
            <a:chOff x="0" y="0"/>
            <a:chExt cx="5020956" cy="662182"/>
          </a:xfrm>
        </p:grpSpPr>
        <p:grpSp>
          <p:nvGrpSpPr>
            <p:cNvPr id="1334" name="Group"/>
            <p:cNvGrpSpPr/>
            <p:nvPr/>
          </p:nvGrpSpPr>
          <p:grpSpPr>
            <a:xfrm>
              <a:off x="0" y="0"/>
              <a:ext cx="717754" cy="661546"/>
              <a:chOff x="0" y="0"/>
              <a:chExt cx="717753" cy="661545"/>
            </a:xfrm>
          </p:grpSpPr>
          <p:sp>
            <p:nvSpPr>
              <p:cNvPr id="1320" name="Rectangle"/>
              <p:cNvSpPr/>
              <p:nvPr/>
            </p:nvSpPr>
            <p:spPr>
              <a:xfrm>
                <a:off x="312310" y="0"/>
                <a:ext cx="88901" cy="660400"/>
              </a:xfrm>
              <a:prstGeom prst="rect">
                <a:avLst/>
              </a:prstGeom>
              <a:solidFill>
                <a:srgbClr val="FFFDA9"/>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21" name="Rectangle"/>
              <p:cNvSpPr/>
              <p:nvPr/>
            </p:nvSpPr>
            <p:spPr>
              <a:xfrm>
                <a:off x="318311" y="3087"/>
                <a:ext cx="242404" cy="147729"/>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22" name="Rectangle"/>
              <p:cNvSpPr/>
              <p:nvPr/>
            </p:nvSpPr>
            <p:spPr>
              <a:xfrm>
                <a:off x="0" y="3087"/>
                <a:ext cx="219502" cy="146410"/>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23" name="Rectangle"/>
              <p:cNvSpPr/>
              <p:nvPr/>
            </p:nvSpPr>
            <p:spPr>
              <a:xfrm>
                <a:off x="587520" y="239465"/>
                <a:ext cx="130234" cy="274353"/>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24" name="Rectangle"/>
              <p:cNvSpPr/>
              <p:nvPr/>
            </p:nvSpPr>
            <p:spPr>
              <a:xfrm>
                <a:off x="0" y="302777"/>
                <a:ext cx="219970" cy="274354"/>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25" name="Rectangle"/>
              <p:cNvSpPr/>
              <p:nvPr/>
            </p:nvSpPr>
            <p:spPr>
              <a:xfrm rot="5400000">
                <a:off x="334374" y="286713"/>
                <a:ext cx="102479" cy="134606"/>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26" name="Rectangle"/>
              <p:cNvSpPr/>
              <p:nvPr/>
            </p:nvSpPr>
            <p:spPr>
              <a:xfrm>
                <a:off x="206140" y="155049"/>
                <a:ext cx="130234" cy="147728"/>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27" name="Rectangle"/>
              <p:cNvSpPr/>
              <p:nvPr/>
            </p:nvSpPr>
            <p:spPr>
              <a:xfrm rot="5400000">
                <a:off x="341026" y="330252"/>
                <a:ext cx="313518" cy="89736"/>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28" name="Rectangle"/>
              <p:cNvSpPr/>
              <p:nvPr/>
            </p:nvSpPr>
            <p:spPr>
              <a:xfrm>
                <a:off x="542652" y="155049"/>
                <a:ext cx="175101" cy="63313"/>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29" name="Rectangle"/>
              <p:cNvSpPr/>
              <p:nvPr/>
            </p:nvSpPr>
            <p:spPr>
              <a:xfrm>
                <a:off x="228574" y="513817"/>
                <a:ext cx="242405" cy="63313"/>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30" name="Rectangle"/>
              <p:cNvSpPr/>
              <p:nvPr/>
            </p:nvSpPr>
            <p:spPr>
              <a:xfrm>
                <a:off x="206140" y="577129"/>
                <a:ext cx="40496" cy="84417"/>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31" name="Rectangle"/>
              <p:cNvSpPr/>
              <p:nvPr/>
            </p:nvSpPr>
            <p:spPr>
              <a:xfrm>
                <a:off x="565086" y="3087"/>
                <a:ext cx="152668" cy="126624"/>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32" name="Rectangle"/>
              <p:cNvSpPr/>
              <p:nvPr/>
            </p:nvSpPr>
            <p:spPr>
              <a:xfrm>
                <a:off x="542652" y="513818"/>
                <a:ext cx="62930" cy="42208"/>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33" name="Rectangle"/>
              <p:cNvSpPr/>
              <p:nvPr/>
            </p:nvSpPr>
            <p:spPr>
              <a:xfrm>
                <a:off x="299610" y="0"/>
                <a:ext cx="114301" cy="660400"/>
              </a:xfrm>
              <a:prstGeom prst="rect">
                <a:avLst/>
              </a:prstGeom>
              <a:noFill/>
              <a:ln w="9525" cap="flat">
                <a:solidFill>
                  <a:srgbClr val="000000"/>
                </a:solidFill>
                <a:prstDash val="solid"/>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nvGrpSpPr>
            <p:cNvPr id="1339" name="Group"/>
            <p:cNvGrpSpPr/>
            <p:nvPr/>
          </p:nvGrpSpPr>
          <p:grpSpPr>
            <a:xfrm>
              <a:off x="4586580" y="1464"/>
              <a:ext cx="434377" cy="660719"/>
              <a:chOff x="0" y="0"/>
              <a:chExt cx="434376" cy="660717"/>
            </a:xfrm>
          </p:grpSpPr>
          <p:sp>
            <p:nvSpPr>
              <p:cNvPr id="1335" name="Rectangle"/>
              <p:cNvSpPr/>
              <p:nvPr/>
            </p:nvSpPr>
            <p:spPr>
              <a:xfrm>
                <a:off x="153237" y="0"/>
                <a:ext cx="114301" cy="660400"/>
              </a:xfrm>
              <a:prstGeom prst="rect">
                <a:avLst/>
              </a:prstGeom>
              <a:solidFill>
                <a:srgbClr val="FFFDA9"/>
              </a:solidFill>
              <a:ln w="9525" cap="flat">
                <a:solidFill>
                  <a:srgbClr val="FFFDA9"/>
                </a:solidFill>
                <a:prstDash val="solid"/>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36" name="Rectangle"/>
              <p:cNvSpPr/>
              <p:nvPr/>
            </p:nvSpPr>
            <p:spPr>
              <a:xfrm>
                <a:off x="0" y="4057"/>
                <a:ext cx="88900" cy="419101"/>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37" name="Rectangle"/>
              <p:cNvSpPr/>
              <p:nvPr/>
            </p:nvSpPr>
            <p:spPr>
              <a:xfrm>
                <a:off x="345476" y="432117"/>
                <a:ext cx="88901" cy="228601"/>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38" name="Rectangle"/>
              <p:cNvSpPr/>
              <p:nvPr/>
            </p:nvSpPr>
            <p:spPr>
              <a:xfrm>
                <a:off x="153237" y="0"/>
                <a:ext cx="114301" cy="660400"/>
              </a:xfrm>
              <a:prstGeom prst="rect">
                <a:avLst/>
              </a:prstGeom>
              <a:noFill/>
              <a:ln w="9525" cap="flat">
                <a:solidFill>
                  <a:srgbClr val="000000"/>
                </a:solidFill>
                <a:prstDash val="solid"/>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2" name="image43.jpg" descr="image43.jpg"/>
          <p:cNvPicPr>
            <a:picLocks noChangeAspect="1"/>
          </p:cNvPicPr>
          <p:nvPr/>
        </p:nvPicPr>
        <p:blipFill>
          <a:blip r:embed="rId2">
            <a:extLst/>
          </a:blip>
          <a:stretch>
            <a:fillRect/>
          </a:stretch>
        </p:blipFill>
        <p:spPr>
          <a:xfrm>
            <a:off x="0" y="5422900"/>
            <a:ext cx="6416605" cy="3727592"/>
          </a:xfrm>
          <a:prstGeom prst="rect">
            <a:avLst/>
          </a:prstGeom>
          <a:ln w="12700">
            <a:miter lim="400000"/>
          </a:ln>
        </p:spPr>
      </p:pic>
      <p:pic>
        <p:nvPicPr>
          <p:cNvPr id="1343" name="image44.jpg" descr="image44.jpg"/>
          <p:cNvPicPr>
            <a:picLocks noChangeAspect="1"/>
          </p:cNvPicPr>
          <p:nvPr/>
        </p:nvPicPr>
        <p:blipFill>
          <a:blip r:embed="rId3">
            <a:extLst/>
          </a:blip>
          <a:stretch>
            <a:fillRect/>
          </a:stretch>
        </p:blipFill>
        <p:spPr>
          <a:xfrm>
            <a:off x="0" y="762000"/>
            <a:ext cx="6416605" cy="4041423"/>
          </a:xfrm>
          <a:prstGeom prst="rect">
            <a:avLst/>
          </a:prstGeom>
          <a:ln w="12700">
            <a:miter lim="400000"/>
          </a:ln>
        </p:spPr>
      </p:pic>
      <p:pic>
        <p:nvPicPr>
          <p:cNvPr id="1344" name="image45.jpg" descr="image45.jpg"/>
          <p:cNvPicPr>
            <a:picLocks noChangeAspect="1"/>
          </p:cNvPicPr>
          <p:nvPr/>
        </p:nvPicPr>
        <p:blipFill>
          <a:blip r:embed="rId4">
            <a:extLst/>
          </a:blip>
          <a:stretch>
            <a:fillRect/>
          </a:stretch>
        </p:blipFill>
        <p:spPr>
          <a:xfrm>
            <a:off x="6696568" y="2819400"/>
            <a:ext cx="6308232" cy="3890153"/>
          </a:xfrm>
          <a:prstGeom prst="rect">
            <a:avLst/>
          </a:prstGeom>
          <a:ln w="12700">
            <a:miter lim="400000"/>
          </a:ln>
        </p:spPr>
      </p:pic>
      <p:grpSp>
        <p:nvGrpSpPr>
          <p:cNvPr id="1365" name="Group"/>
          <p:cNvGrpSpPr/>
          <p:nvPr/>
        </p:nvGrpSpPr>
        <p:grpSpPr>
          <a:xfrm>
            <a:off x="977900" y="4330699"/>
            <a:ext cx="5144701" cy="661388"/>
            <a:chOff x="0" y="0"/>
            <a:chExt cx="5144700" cy="661386"/>
          </a:xfrm>
        </p:grpSpPr>
        <p:grpSp>
          <p:nvGrpSpPr>
            <p:cNvPr id="1359" name="Group"/>
            <p:cNvGrpSpPr/>
            <p:nvPr/>
          </p:nvGrpSpPr>
          <p:grpSpPr>
            <a:xfrm>
              <a:off x="0" y="0"/>
              <a:ext cx="710981" cy="658459"/>
              <a:chOff x="0" y="0"/>
              <a:chExt cx="710980" cy="658458"/>
            </a:xfrm>
          </p:grpSpPr>
          <p:sp>
            <p:nvSpPr>
              <p:cNvPr id="1345" name="Text"/>
              <p:cNvSpPr/>
              <p:nvPr/>
            </p:nvSpPr>
            <p:spPr>
              <a:xfrm>
                <a:off x="0" y="0"/>
                <a:ext cx="647899" cy="654226"/>
              </a:xfrm>
              <a:prstGeom prst="rect">
                <a:avLst/>
              </a:prstGeom>
              <a:solidFill>
                <a:srgbClr val="FFFDA9"/>
              </a:solidFill>
              <a:ln w="12700" cap="flat">
                <a:noFill/>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46" name="Rectangle"/>
              <p:cNvSpPr/>
              <p:nvPr/>
            </p:nvSpPr>
            <p:spPr>
              <a:xfrm>
                <a:off x="311538" y="0"/>
                <a:ext cx="242404" cy="147728"/>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47" name="Rectangle"/>
              <p:cNvSpPr/>
              <p:nvPr/>
            </p:nvSpPr>
            <p:spPr>
              <a:xfrm>
                <a:off x="0" y="0"/>
                <a:ext cx="219502" cy="146410"/>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48" name="Rectangle"/>
              <p:cNvSpPr/>
              <p:nvPr/>
            </p:nvSpPr>
            <p:spPr>
              <a:xfrm>
                <a:off x="580747" y="236378"/>
                <a:ext cx="130234" cy="274353"/>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49" name="Rectangle"/>
              <p:cNvSpPr/>
              <p:nvPr/>
            </p:nvSpPr>
            <p:spPr>
              <a:xfrm>
                <a:off x="0" y="299690"/>
                <a:ext cx="219970" cy="274353"/>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50" name="Rectangle"/>
              <p:cNvSpPr/>
              <p:nvPr/>
            </p:nvSpPr>
            <p:spPr>
              <a:xfrm rot="5400000">
                <a:off x="327601" y="283626"/>
                <a:ext cx="102479" cy="134606"/>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51" name="Rectangle"/>
              <p:cNvSpPr/>
              <p:nvPr/>
            </p:nvSpPr>
            <p:spPr>
              <a:xfrm>
                <a:off x="199367" y="151961"/>
                <a:ext cx="130234" cy="147729"/>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52" name="Rectangle"/>
              <p:cNvSpPr/>
              <p:nvPr/>
            </p:nvSpPr>
            <p:spPr>
              <a:xfrm rot="5400000">
                <a:off x="334252" y="327165"/>
                <a:ext cx="313519" cy="89736"/>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53" name="Rectangle"/>
              <p:cNvSpPr/>
              <p:nvPr/>
            </p:nvSpPr>
            <p:spPr>
              <a:xfrm>
                <a:off x="535879" y="151962"/>
                <a:ext cx="175101" cy="63312"/>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54" name="Rectangle"/>
              <p:cNvSpPr/>
              <p:nvPr/>
            </p:nvSpPr>
            <p:spPr>
              <a:xfrm>
                <a:off x="221801" y="510730"/>
                <a:ext cx="242405" cy="63313"/>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55" name="Rectangle"/>
              <p:cNvSpPr/>
              <p:nvPr/>
            </p:nvSpPr>
            <p:spPr>
              <a:xfrm>
                <a:off x="199367" y="574042"/>
                <a:ext cx="40496" cy="84417"/>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56" name="Rectangle"/>
              <p:cNvSpPr/>
              <p:nvPr/>
            </p:nvSpPr>
            <p:spPr>
              <a:xfrm>
                <a:off x="558313" y="0"/>
                <a:ext cx="152668" cy="126624"/>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57" name="Rectangle"/>
              <p:cNvSpPr/>
              <p:nvPr/>
            </p:nvSpPr>
            <p:spPr>
              <a:xfrm>
                <a:off x="535879" y="510730"/>
                <a:ext cx="62930" cy="42209"/>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58" name="Text"/>
              <p:cNvSpPr/>
              <p:nvPr/>
            </p:nvSpPr>
            <p:spPr>
              <a:xfrm>
                <a:off x="0" y="0"/>
                <a:ext cx="657424" cy="654226"/>
              </a:xfrm>
              <a:prstGeom prst="rect">
                <a:avLst/>
              </a:prstGeom>
              <a:noFill/>
              <a:ln w="9525" cap="flat">
                <a:solidFill>
                  <a:srgbClr val="000000"/>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nvGrpSpPr>
            <p:cNvPr id="1364" name="Group"/>
            <p:cNvGrpSpPr/>
            <p:nvPr/>
          </p:nvGrpSpPr>
          <p:grpSpPr>
            <a:xfrm>
              <a:off x="4445000" y="0"/>
              <a:ext cx="699701" cy="661387"/>
              <a:chOff x="0" y="0"/>
              <a:chExt cx="699700" cy="661386"/>
            </a:xfrm>
          </p:grpSpPr>
          <p:sp>
            <p:nvSpPr>
              <p:cNvPr id="1360" name="Text"/>
              <p:cNvSpPr/>
              <p:nvPr/>
            </p:nvSpPr>
            <p:spPr>
              <a:xfrm>
                <a:off x="0" y="0"/>
                <a:ext cx="657424" cy="657154"/>
              </a:xfrm>
              <a:prstGeom prst="rect">
                <a:avLst/>
              </a:prstGeom>
              <a:solidFill>
                <a:srgbClr val="FFFDA9"/>
              </a:solidFill>
              <a:ln w="9525" cap="flat">
                <a:solidFill>
                  <a:srgbClr val="FFFDA9"/>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61" name="Rectangle"/>
              <p:cNvSpPr/>
              <p:nvPr/>
            </p:nvSpPr>
            <p:spPr>
              <a:xfrm>
                <a:off x="0" y="0"/>
                <a:ext cx="372061" cy="423969"/>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62" name="Rectangle"/>
              <p:cNvSpPr/>
              <p:nvPr/>
            </p:nvSpPr>
            <p:spPr>
              <a:xfrm>
                <a:off x="349765" y="428202"/>
                <a:ext cx="349936" cy="233185"/>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63" name="Text"/>
              <p:cNvSpPr/>
              <p:nvPr/>
            </p:nvSpPr>
            <p:spPr>
              <a:xfrm>
                <a:off x="0" y="0"/>
                <a:ext cx="657424" cy="657154"/>
              </a:xfrm>
              <a:prstGeom prst="rect">
                <a:avLst/>
              </a:prstGeom>
              <a:noFill/>
              <a:ln w="9525" cap="flat">
                <a:solidFill>
                  <a:srgbClr val="000000"/>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pic>
        <p:nvPicPr>
          <p:cNvPr id="1366" name="image6.png" descr="image6.png"/>
          <p:cNvPicPr>
            <a:picLocks noChangeAspect="1"/>
          </p:cNvPicPr>
          <p:nvPr/>
        </p:nvPicPr>
        <p:blipFill>
          <a:blip r:embed="rId5">
            <a:extLst/>
          </a:blip>
          <a:stretch>
            <a:fillRect/>
          </a:stretch>
        </p:blipFill>
        <p:spPr>
          <a:xfrm>
            <a:off x="11700967" y="-12700"/>
            <a:ext cx="1303834" cy="878277"/>
          </a:xfrm>
          <a:prstGeom prst="rect">
            <a:avLst/>
          </a:prstGeom>
          <a:ln w="12700">
            <a:miter lim="400000"/>
          </a:ln>
        </p:spPr>
      </p:pic>
      <p:sp>
        <p:nvSpPr>
          <p:cNvPr id="1367" name="Some results"/>
          <p:cNvSpPr txBox="1"/>
          <p:nvPr/>
        </p:nvSpPr>
        <p:spPr>
          <a:xfrm>
            <a:off x="0" y="0"/>
            <a:ext cx="1274664" cy="298153"/>
          </a:xfrm>
          <a:prstGeom prst="rect">
            <a:avLst/>
          </a:prstGeom>
          <a:ln w="12700"/>
          <a:extLst>
            <a:ext uri="{C572A759-6A51-4108-AA02-DFA0A04FC94B}">
              <ma14:wrappingTextBoxFlag xmlns:ma14="http://schemas.microsoft.com/office/mac/drawingml/2011/main" xmlns="" val="1"/>
            </a:ext>
          </a:extLst>
        </p:spPr>
        <p:txBody>
          <a:bodyPr wrap="none" lIns="38100" tIns="38100" rIns="38100" bIns="38100">
            <a:spAutoFit/>
          </a:bodyPr>
          <a:lstStyle>
            <a:lvl1pPr defTabSz="1295400">
              <a:buClr>
                <a:srgbClr val="000000"/>
              </a:buClr>
              <a:defRPr sz="1600">
                <a:uFill>
                  <a:solidFill>
                    <a:srgbClr val="000000"/>
                  </a:solidFill>
                </a:uFill>
                <a:latin typeface="Arial"/>
                <a:ea typeface="Arial"/>
                <a:cs typeface="Arial"/>
                <a:sym typeface="Arial"/>
              </a:defRPr>
            </a:lvl1pPr>
          </a:lstStyle>
          <a:p>
            <a:pPr>
              <a:defRPr sz="2400"/>
            </a:pPr>
            <a:r>
              <a:rPr sz="1600"/>
              <a:t>Some results</a:t>
            </a:r>
          </a:p>
        </p:txBody>
      </p:sp>
      <p:grpSp>
        <p:nvGrpSpPr>
          <p:cNvPr id="1379" name="Group"/>
          <p:cNvGrpSpPr/>
          <p:nvPr/>
        </p:nvGrpSpPr>
        <p:grpSpPr>
          <a:xfrm>
            <a:off x="7581900" y="6286500"/>
            <a:ext cx="5133355" cy="657154"/>
            <a:chOff x="0" y="0"/>
            <a:chExt cx="5133354" cy="657153"/>
          </a:xfrm>
        </p:grpSpPr>
        <p:grpSp>
          <p:nvGrpSpPr>
            <p:cNvPr id="1373" name="Group"/>
            <p:cNvGrpSpPr/>
            <p:nvPr/>
          </p:nvGrpSpPr>
          <p:grpSpPr>
            <a:xfrm>
              <a:off x="4445000" y="0"/>
              <a:ext cx="688355" cy="651761"/>
              <a:chOff x="0" y="0"/>
              <a:chExt cx="688354" cy="651760"/>
            </a:xfrm>
          </p:grpSpPr>
          <p:sp>
            <p:nvSpPr>
              <p:cNvPr id="1368" name="Text"/>
              <p:cNvSpPr/>
              <p:nvPr/>
            </p:nvSpPr>
            <p:spPr>
              <a:xfrm>
                <a:off x="0" y="0"/>
                <a:ext cx="657424" cy="651761"/>
              </a:xfrm>
              <a:prstGeom prst="rect">
                <a:avLst/>
              </a:prstGeom>
              <a:solidFill>
                <a:srgbClr val="FFFDA9"/>
              </a:solidFill>
              <a:ln w="9525" cap="flat">
                <a:solidFill>
                  <a:srgbClr val="FFFDA9"/>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69" name="Rectangle"/>
              <p:cNvSpPr/>
              <p:nvPr/>
            </p:nvSpPr>
            <p:spPr>
              <a:xfrm>
                <a:off x="0" y="314521"/>
                <a:ext cx="362708" cy="336392"/>
              </a:xfrm>
              <a:prstGeom prst="rect">
                <a:avLst/>
              </a:prstGeom>
              <a:solidFill>
                <a:srgbClr val="7A43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70" name="Rectangle"/>
              <p:cNvSpPr/>
              <p:nvPr/>
            </p:nvSpPr>
            <p:spPr>
              <a:xfrm>
                <a:off x="347186" y="419643"/>
                <a:ext cx="341169" cy="231270"/>
              </a:xfrm>
              <a:prstGeom prst="rect">
                <a:avLst/>
              </a:prstGeom>
              <a:solidFill>
                <a:srgbClr val="FFD3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71" name="Rectangle"/>
              <p:cNvSpPr/>
              <p:nvPr/>
            </p:nvSpPr>
            <p:spPr>
              <a:xfrm>
                <a:off x="0" y="0"/>
                <a:ext cx="362708" cy="420490"/>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72" name="Text"/>
              <p:cNvSpPr/>
              <p:nvPr/>
            </p:nvSpPr>
            <p:spPr>
              <a:xfrm>
                <a:off x="0" y="0"/>
                <a:ext cx="657424" cy="651761"/>
              </a:xfrm>
              <a:prstGeom prst="rect">
                <a:avLst/>
              </a:prstGeom>
              <a:noFill/>
              <a:ln w="9525" cap="flat">
                <a:solidFill>
                  <a:srgbClr val="000000"/>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nvGrpSpPr>
            <p:cNvPr id="1378" name="Group"/>
            <p:cNvGrpSpPr/>
            <p:nvPr/>
          </p:nvGrpSpPr>
          <p:grpSpPr>
            <a:xfrm>
              <a:off x="0" y="0"/>
              <a:ext cx="708168" cy="657154"/>
              <a:chOff x="0" y="0"/>
              <a:chExt cx="708167" cy="657153"/>
            </a:xfrm>
          </p:grpSpPr>
          <p:sp>
            <p:nvSpPr>
              <p:cNvPr id="1374" name="Text"/>
              <p:cNvSpPr/>
              <p:nvPr/>
            </p:nvSpPr>
            <p:spPr>
              <a:xfrm>
                <a:off x="0" y="0"/>
                <a:ext cx="657424" cy="657154"/>
              </a:xfrm>
              <a:prstGeom prst="rect">
                <a:avLst/>
              </a:prstGeom>
              <a:solidFill>
                <a:srgbClr val="FFFDA9"/>
              </a:solidFill>
              <a:ln w="9525" cap="flat">
                <a:solidFill>
                  <a:srgbClr val="FFFDA9"/>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75" name="Rectangle"/>
              <p:cNvSpPr/>
              <p:nvPr/>
            </p:nvSpPr>
            <p:spPr>
              <a:xfrm>
                <a:off x="0" y="0"/>
                <a:ext cx="372061" cy="423969"/>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76" name="Rectangle"/>
              <p:cNvSpPr/>
              <p:nvPr/>
            </p:nvSpPr>
            <p:spPr>
              <a:xfrm>
                <a:off x="358232" y="423123"/>
                <a:ext cx="349936" cy="233184"/>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77" name="Text"/>
              <p:cNvSpPr/>
              <p:nvPr/>
            </p:nvSpPr>
            <p:spPr>
              <a:xfrm>
                <a:off x="0" y="0"/>
                <a:ext cx="657424" cy="657154"/>
              </a:xfrm>
              <a:prstGeom prst="rect">
                <a:avLst/>
              </a:prstGeom>
              <a:noFill/>
              <a:ln w="9525" cap="flat">
                <a:solidFill>
                  <a:srgbClr val="000000"/>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grpSp>
        <p:nvGrpSpPr>
          <p:cNvPr id="1400" name="Group"/>
          <p:cNvGrpSpPr/>
          <p:nvPr/>
        </p:nvGrpSpPr>
        <p:grpSpPr>
          <a:xfrm>
            <a:off x="977900" y="8674100"/>
            <a:ext cx="5144701" cy="657154"/>
            <a:chOff x="0" y="0"/>
            <a:chExt cx="5144700" cy="657153"/>
          </a:xfrm>
        </p:grpSpPr>
        <p:grpSp>
          <p:nvGrpSpPr>
            <p:cNvPr id="1394" name="Group"/>
            <p:cNvGrpSpPr/>
            <p:nvPr/>
          </p:nvGrpSpPr>
          <p:grpSpPr>
            <a:xfrm>
              <a:off x="0" y="0"/>
              <a:ext cx="710981" cy="654226"/>
              <a:chOff x="0" y="0"/>
              <a:chExt cx="710980" cy="654225"/>
            </a:xfrm>
          </p:grpSpPr>
          <p:sp>
            <p:nvSpPr>
              <p:cNvPr id="1380" name="Text"/>
              <p:cNvSpPr/>
              <p:nvPr/>
            </p:nvSpPr>
            <p:spPr>
              <a:xfrm>
                <a:off x="0" y="0"/>
                <a:ext cx="647899" cy="654226"/>
              </a:xfrm>
              <a:prstGeom prst="rect">
                <a:avLst/>
              </a:prstGeom>
              <a:solidFill>
                <a:srgbClr val="FFFDA9"/>
              </a:solidFill>
              <a:ln w="12700" cap="flat">
                <a:noFill/>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81" name="Rectangle"/>
              <p:cNvSpPr/>
              <p:nvPr/>
            </p:nvSpPr>
            <p:spPr>
              <a:xfrm>
                <a:off x="311538" y="0"/>
                <a:ext cx="242404" cy="147728"/>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82" name="Rectangle"/>
              <p:cNvSpPr/>
              <p:nvPr/>
            </p:nvSpPr>
            <p:spPr>
              <a:xfrm>
                <a:off x="0" y="0"/>
                <a:ext cx="219502" cy="146410"/>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83" name="Rectangle"/>
              <p:cNvSpPr/>
              <p:nvPr/>
            </p:nvSpPr>
            <p:spPr>
              <a:xfrm>
                <a:off x="580747" y="227910"/>
                <a:ext cx="130234" cy="274354"/>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84" name="Rectangle"/>
              <p:cNvSpPr/>
              <p:nvPr/>
            </p:nvSpPr>
            <p:spPr>
              <a:xfrm>
                <a:off x="0" y="291223"/>
                <a:ext cx="219970" cy="274353"/>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85" name="Rectangle"/>
              <p:cNvSpPr/>
              <p:nvPr/>
            </p:nvSpPr>
            <p:spPr>
              <a:xfrm rot="5400000">
                <a:off x="327601" y="275160"/>
                <a:ext cx="102479" cy="134605"/>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86" name="Rectangle"/>
              <p:cNvSpPr/>
              <p:nvPr/>
            </p:nvSpPr>
            <p:spPr>
              <a:xfrm>
                <a:off x="199367" y="143495"/>
                <a:ext cx="130234" cy="147728"/>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87" name="Rectangle"/>
              <p:cNvSpPr/>
              <p:nvPr/>
            </p:nvSpPr>
            <p:spPr>
              <a:xfrm rot="5400000">
                <a:off x="334252" y="318697"/>
                <a:ext cx="313519" cy="89737"/>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88" name="Rectangle"/>
              <p:cNvSpPr/>
              <p:nvPr/>
            </p:nvSpPr>
            <p:spPr>
              <a:xfrm>
                <a:off x="535879" y="143495"/>
                <a:ext cx="175101" cy="63312"/>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89" name="Rectangle"/>
              <p:cNvSpPr/>
              <p:nvPr/>
            </p:nvSpPr>
            <p:spPr>
              <a:xfrm>
                <a:off x="221801" y="502263"/>
                <a:ext cx="242405" cy="63312"/>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90" name="Rectangle"/>
              <p:cNvSpPr/>
              <p:nvPr/>
            </p:nvSpPr>
            <p:spPr>
              <a:xfrm>
                <a:off x="199367" y="565575"/>
                <a:ext cx="40496" cy="84417"/>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91" name="Rectangle"/>
              <p:cNvSpPr/>
              <p:nvPr/>
            </p:nvSpPr>
            <p:spPr>
              <a:xfrm>
                <a:off x="558313" y="0"/>
                <a:ext cx="152668" cy="126624"/>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92" name="Rectangle"/>
              <p:cNvSpPr/>
              <p:nvPr/>
            </p:nvSpPr>
            <p:spPr>
              <a:xfrm>
                <a:off x="535879" y="502263"/>
                <a:ext cx="62930" cy="42209"/>
              </a:xfrm>
              <a:prstGeom prst="rect">
                <a:avLst/>
              </a:prstGeom>
              <a:solidFill>
                <a:srgbClr val="A8D200"/>
              </a:solidFill>
              <a:ln w="9525" cap="flat">
                <a:noFill/>
                <a:round/>
              </a:ln>
              <a:effectLst/>
            </p:spPr>
            <p:txBody>
              <a:bodyPr wrap="square" lIns="38100" tIns="38100" rIns="38100" bIns="38100" numCol="1" anchor="ctr">
                <a:noAutofit/>
              </a:bodyPr>
              <a:lstStyle/>
              <a:p>
                <a:pPr algn="ctr" defTabSz="1295400">
                  <a:buClr>
                    <a:srgbClr val="FFFFFF"/>
                  </a:buClr>
                  <a:defRPr sz="2400">
                    <a:solidFill>
                      <a:srgbClr val="FFFFFF"/>
                    </a:solidFill>
                    <a:uFill>
                      <a:solidFill>
                        <a:srgbClr val="FFFFFF"/>
                      </a:solidFill>
                    </a:uFill>
                    <a:latin typeface="Arial"/>
                    <a:ea typeface="Arial"/>
                    <a:cs typeface="Arial"/>
                    <a:sym typeface="Arial"/>
                  </a:defRPr>
                </a:pPr>
                <a:endParaRPr/>
              </a:p>
            </p:txBody>
          </p:sp>
          <p:sp>
            <p:nvSpPr>
              <p:cNvPr id="1393" name="Text"/>
              <p:cNvSpPr/>
              <p:nvPr/>
            </p:nvSpPr>
            <p:spPr>
              <a:xfrm>
                <a:off x="0" y="0"/>
                <a:ext cx="657424" cy="654226"/>
              </a:xfrm>
              <a:prstGeom prst="rect">
                <a:avLst/>
              </a:prstGeom>
              <a:noFill/>
              <a:ln w="9525" cap="flat">
                <a:solidFill>
                  <a:srgbClr val="000000"/>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nvGrpSpPr>
            <p:cNvPr id="1399" name="Group"/>
            <p:cNvGrpSpPr/>
            <p:nvPr/>
          </p:nvGrpSpPr>
          <p:grpSpPr>
            <a:xfrm>
              <a:off x="4445000" y="0"/>
              <a:ext cx="699701" cy="657154"/>
              <a:chOff x="0" y="0"/>
              <a:chExt cx="699700" cy="657153"/>
            </a:xfrm>
          </p:grpSpPr>
          <p:sp>
            <p:nvSpPr>
              <p:cNvPr id="1395" name="Text"/>
              <p:cNvSpPr/>
              <p:nvPr/>
            </p:nvSpPr>
            <p:spPr>
              <a:xfrm>
                <a:off x="0" y="0"/>
                <a:ext cx="657424" cy="657154"/>
              </a:xfrm>
              <a:prstGeom prst="rect">
                <a:avLst/>
              </a:prstGeom>
              <a:solidFill>
                <a:srgbClr val="FFFDA9"/>
              </a:solidFill>
              <a:ln w="9525" cap="flat">
                <a:solidFill>
                  <a:srgbClr val="FFFDA9"/>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96" name="Rectangle"/>
              <p:cNvSpPr/>
              <p:nvPr/>
            </p:nvSpPr>
            <p:spPr>
              <a:xfrm>
                <a:off x="0" y="0"/>
                <a:ext cx="372061" cy="423969"/>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97" name="Rectangle"/>
              <p:cNvSpPr/>
              <p:nvPr/>
            </p:nvSpPr>
            <p:spPr>
              <a:xfrm>
                <a:off x="349765" y="419736"/>
                <a:ext cx="349936" cy="233184"/>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398" name="Text"/>
              <p:cNvSpPr/>
              <p:nvPr/>
            </p:nvSpPr>
            <p:spPr>
              <a:xfrm>
                <a:off x="0" y="0"/>
                <a:ext cx="657424" cy="657154"/>
              </a:xfrm>
              <a:prstGeom prst="rect">
                <a:avLst/>
              </a:prstGeom>
              <a:noFill/>
              <a:ln w="9525" cap="flat">
                <a:solidFill>
                  <a:srgbClr val="000000"/>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 name="image46.jpg" descr="image46.jpg"/>
          <p:cNvPicPr>
            <a:picLocks noChangeAspect="1"/>
          </p:cNvPicPr>
          <p:nvPr/>
        </p:nvPicPr>
        <p:blipFill>
          <a:blip r:embed="rId2">
            <a:extLst/>
          </a:blip>
          <a:stretch>
            <a:fillRect/>
          </a:stretch>
        </p:blipFill>
        <p:spPr>
          <a:xfrm>
            <a:off x="215900" y="4114800"/>
            <a:ext cx="6308232" cy="3804355"/>
          </a:xfrm>
          <a:prstGeom prst="rect">
            <a:avLst/>
          </a:prstGeom>
          <a:ln w="12700">
            <a:miter lim="400000"/>
          </a:ln>
        </p:spPr>
      </p:pic>
      <p:pic>
        <p:nvPicPr>
          <p:cNvPr id="1403" name="image47.jpg" descr="image47.jpg"/>
          <p:cNvPicPr>
            <a:picLocks noChangeAspect="1"/>
          </p:cNvPicPr>
          <p:nvPr/>
        </p:nvPicPr>
        <p:blipFill>
          <a:blip r:embed="rId3">
            <a:extLst/>
          </a:blip>
          <a:stretch>
            <a:fillRect/>
          </a:stretch>
        </p:blipFill>
        <p:spPr>
          <a:xfrm>
            <a:off x="114300" y="330200"/>
            <a:ext cx="6416605" cy="3890153"/>
          </a:xfrm>
          <a:prstGeom prst="rect">
            <a:avLst/>
          </a:prstGeom>
          <a:ln w="12700">
            <a:miter lim="400000"/>
          </a:ln>
        </p:spPr>
      </p:pic>
      <p:pic>
        <p:nvPicPr>
          <p:cNvPr id="1404" name="image48.jpg" descr="image48.jpg"/>
          <p:cNvPicPr>
            <a:picLocks noChangeAspect="1"/>
          </p:cNvPicPr>
          <p:nvPr/>
        </p:nvPicPr>
        <p:blipFill>
          <a:blip r:embed="rId4">
            <a:extLst/>
          </a:blip>
          <a:stretch>
            <a:fillRect/>
          </a:stretch>
        </p:blipFill>
        <p:spPr>
          <a:xfrm>
            <a:off x="6588195" y="647700"/>
            <a:ext cx="6416606" cy="3858542"/>
          </a:xfrm>
          <a:prstGeom prst="rect">
            <a:avLst/>
          </a:prstGeom>
          <a:ln w="12700">
            <a:miter lim="400000"/>
          </a:ln>
        </p:spPr>
      </p:pic>
      <p:pic>
        <p:nvPicPr>
          <p:cNvPr id="1405" name="image49.jpg" descr="image49.jpg"/>
          <p:cNvPicPr>
            <a:picLocks noChangeAspect="1"/>
          </p:cNvPicPr>
          <p:nvPr/>
        </p:nvPicPr>
        <p:blipFill>
          <a:blip r:embed="rId5">
            <a:extLst/>
          </a:blip>
          <a:stretch>
            <a:fillRect/>
          </a:stretch>
        </p:blipFill>
        <p:spPr>
          <a:xfrm>
            <a:off x="6696568" y="4876800"/>
            <a:ext cx="6308232" cy="3944339"/>
          </a:xfrm>
          <a:prstGeom prst="rect">
            <a:avLst/>
          </a:prstGeom>
          <a:ln w="12700">
            <a:miter lim="400000"/>
          </a:ln>
        </p:spPr>
      </p:pic>
      <p:grpSp>
        <p:nvGrpSpPr>
          <p:cNvPr id="1417" name="Group"/>
          <p:cNvGrpSpPr/>
          <p:nvPr/>
        </p:nvGrpSpPr>
        <p:grpSpPr>
          <a:xfrm>
            <a:off x="7581900" y="3898900"/>
            <a:ext cx="5133355" cy="659694"/>
            <a:chOff x="0" y="0"/>
            <a:chExt cx="5133354" cy="659693"/>
          </a:xfrm>
        </p:grpSpPr>
        <p:grpSp>
          <p:nvGrpSpPr>
            <p:cNvPr id="1411" name="Group"/>
            <p:cNvGrpSpPr/>
            <p:nvPr/>
          </p:nvGrpSpPr>
          <p:grpSpPr>
            <a:xfrm>
              <a:off x="4445000" y="0"/>
              <a:ext cx="688355" cy="654300"/>
              <a:chOff x="0" y="0"/>
              <a:chExt cx="688354" cy="654299"/>
            </a:xfrm>
          </p:grpSpPr>
          <p:sp>
            <p:nvSpPr>
              <p:cNvPr id="1406" name="Text"/>
              <p:cNvSpPr/>
              <p:nvPr/>
            </p:nvSpPr>
            <p:spPr>
              <a:xfrm>
                <a:off x="0" y="0"/>
                <a:ext cx="657424" cy="651761"/>
              </a:xfrm>
              <a:prstGeom prst="rect">
                <a:avLst/>
              </a:prstGeom>
              <a:solidFill>
                <a:srgbClr val="FFFDA9"/>
              </a:solidFill>
              <a:ln w="9525" cap="flat">
                <a:solidFill>
                  <a:srgbClr val="FFFDA9"/>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07" name="Rectangle"/>
              <p:cNvSpPr/>
              <p:nvPr/>
            </p:nvSpPr>
            <p:spPr>
              <a:xfrm>
                <a:off x="0" y="317908"/>
                <a:ext cx="362708" cy="336392"/>
              </a:xfrm>
              <a:prstGeom prst="rect">
                <a:avLst/>
              </a:prstGeom>
              <a:solidFill>
                <a:srgbClr val="7A43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08" name="Rectangle"/>
              <p:cNvSpPr/>
              <p:nvPr/>
            </p:nvSpPr>
            <p:spPr>
              <a:xfrm>
                <a:off x="347186" y="423030"/>
                <a:ext cx="341169" cy="231270"/>
              </a:xfrm>
              <a:prstGeom prst="rect">
                <a:avLst/>
              </a:prstGeom>
              <a:solidFill>
                <a:srgbClr val="FFD3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09" name="Rectangle"/>
              <p:cNvSpPr/>
              <p:nvPr/>
            </p:nvSpPr>
            <p:spPr>
              <a:xfrm>
                <a:off x="0" y="0"/>
                <a:ext cx="362708" cy="420490"/>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10" name="Text"/>
              <p:cNvSpPr/>
              <p:nvPr/>
            </p:nvSpPr>
            <p:spPr>
              <a:xfrm>
                <a:off x="0" y="0"/>
                <a:ext cx="657424" cy="651761"/>
              </a:xfrm>
              <a:prstGeom prst="rect">
                <a:avLst/>
              </a:prstGeom>
              <a:noFill/>
              <a:ln w="9525" cap="flat">
                <a:solidFill>
                  <a:srgbClr val="000000"/>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nvGrpSpPr>
            <p:cNvPr id="1416" name="Group"/>
            <p:cNvGrpSpPr/>
            <p:nvPr/>
          </p:nvGrpSpPr>
          <p:grpSpPr>
            <a:xfrm>
              <a:off x="0" y="0"/>
              <a:ext cx="708168" cy="659694"/>
              <a:chOff x="0" y="0"/>
              <a:chExt cx="708167" cy="659693"/>
            </a:xfrm>
          </p:grpSpPr>
          <p:sp>
            <p:nvSpPr>
              <p:cNvPr id="1412" name="Text"/>
              <p:cNvSpPr/>
              <p:nvPr/>
            </p:nvSpPr>
            <p:spPr>
              <a:xfrm>
                <a:off x="0" y="0"/>
                <a:ext cx="657424" cy="657154"/>
              </a:xfrm>
              <a:prstGeom prst="rect">
                <a:avLst/>
              </a:prstGeom>
              <a:solidFill>
                <a:srgbClr val="FFFDA9"/>
              </a:solidFill>
              <a:ln w="9525" cap="flat">
                <a:solidFill>
                  <a:srgbClr val="FFFDA9"/>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13" name="Rectangle"/>
              <p:cNvSpPr/>
              <p:nvPr/>
            </p:nvSpPr>
            <p:spPr>
              <a:xfrm>
                <a:off x="0" y="0"/>
                <a:ext cx="372061" cy="423969"/>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14" name="Rectangle"/>
              <p:cNvSpPr/>
              <p:nvPr/>
            </p:nvSpPr>
            <p:spPr>
              <a:xfrm>
                <a:off x="358232" y="426510"/>
                <a:ext cx="349936" cy="233184"/>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15" name="Text"/>
              <p:cNvSpPr/>
              <p:nvPr/>
            </p:nvSpPr>
            <p:spPr>
              <a:xfrm>
                <a:off x="0" y="0"/>
                <a:ext cx="657424" cy="657154"/>
              </a:xfrm>
              <a:prstGeom prst="rect">
                <a:avLst/>
              </a:prstGeom>
              <a:noFill/>
              <a:ln w="9525" cap="flat">
                <a:solidFill>
                  <a:srgbClr val="000000"/>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pic>
        <p:nvPicPr>
          <p:cNvPr id="1418" name="image16.jpg" descr="image16.jpg"/>
          <p:cNvPicPr>
            <a:picLocks noChangeAspect="1"/>
          </p:cNvPicPr>
          <p:nvPr/>
        </p:nvPicPr>
        <p:blipFill>
          <a:blip r:embed="rId6">
            <a:extLst/>
          </a:blip>
          <a:stretch>
            <a:fillRect/>
          </a:stretch>
        </p:blipFill>
        <p:spPr>
          <a:xfrm>
            <a:off x="11707373" y="0"/>
            <a:ext cx="1305775" cy="927100"/>
          </a:xfrm>
          <a:prstGeom prst="rect">
            <a:avLst/>
          </a:prstGeom>
          <a:ln w="12700"/>
        </p:spPr>
      </p:pic>
      <p:pic>
        <p:nvPicPr>
          <p:cNvPr id="1419" name="image9.png" descr="image9.png"/>
          <p:cNvPicPr>
            <a:picLocks noChangeAspect="1"/>
          </p:cNvPicPr>
          <p:nvPr/>
        </p:nvPicPr>
        <p:blipFill>
          <a:blip r:embed="rId7">
            <a:extLst/>
          </a:blip>
          <a:stretch>
            <a:fillRect/>
          </a:stretch>
        </p:blipFill>
        <p:spPr>
          <a:xfrm>
            <a:off x="6502400" y="8660258"/>
            <a:ext cx="1114088" cy="1093343"/>
          </a:xfrm>
          <a:prstGeom prst="rect">
            <a:avLst/>
          </a:prstGeom>
          <a:ln w="12700">
            <a:miter lim="400000"/>
          </a:ln>
        </p:spPr>
      </p:pic>
      <p:sp>
        <p:nvSpPr>
          <p:cNvPr id="1420" name="Some results"/>
          <p:cNvSpPr txBox="1"/>
          <p:nvPr/>
        </p:nvSpPr>
        <p:spPr>
          <a:xfrm>
            <a:off x="0" y="0"/>
            <a:ext cx="1274664" cy="298153"/>
          </a:xfrm>
          <a:prstGeom prst="rect">
            <a:avLst/>
          </a:prstGeom>
          <a:ln w="12700"/>
          <a:extLst>
            <a:ext uri="{C572A759-6A51-4108-AA02-DFA0A04FC94B}">
              <ma14:wrappingTextBoxFlag xmlns:ma14="http://schemas.microsoft.com/office/mac/drawingml/2011/main" xmlns="" val="1"/>
            </a:ext>
          </a:extLst>
        </p:spPr>
        <p:txBody>
          <a:bodyPr wrap="none" lIns="38100" tIns="38100" rIns="38100" bIns="38100">
            <a:spAutoFit/>
          </a:bodyPr>
          <a:lstStyle>
            <a:lvl1pPr defTabSz="1295400">
              <a:buClr>
                <a:srgbClr val="000000"/>
              </a:buClr>
              <a:defRPr sz="1600">
                <a:uFill>
                  <a:solidFill>
                    <a:srgbClr val="000000"/>
                  </a:solidFill>
                </a:uFill>
                <a:latin typeface="Arial"/>
                <a:ea typeface="Arial"/>
                <a:cs typeface="Arial"/>
                <a:sym typeface="Arial"/>
              </a:defRPr>
            </a:lvl1pPr>
          </a:lstStyle>
          <a:p>
            <a:pPr>
              <a:defRPr sz="2400"/>
            </a:pPr>
            <a:r>
              <a:rPr sz="1600"/>
              <a:t>Some results</a:t>
            </a:r>
          </a:p>
        </p:txBody>
      </p:sp>
      <p:grpSp>
        <p:nvGrpSpPr>
          <p:cNvPr id="1432" name="Group"/>
          <p:cNvGrpSpPr/>
          <p:nvPr/>
        </p:nvGrpSpPr>
        <p:grpSpPr>
          <a:xfrm>
            <a:off x="7696200" y="8242300"/>
            <a:ext cx="5127429" cy="657154"/>
            <a:chOff x="0" y="0"/>
            <a:chExt cx="5127428" cy="657153"/>
          </a:xfrm>
        </p:grpSpPr>
        <p:grpSp>
          <p:nvGrpSpPr>
            <p:cNvPr id="1426" name="Group"/>
            <p:cNvGrpSpPr/>
            <p:nvPr/>
          </p:nvGrpSpPr>
          <p:grpSpPr>
            <a:xfrm>
              <a:off x="4445000" y="0"/>
              <a:ext cx="682429" cy="651761"/>
              <a:chOff x="0" y="0"/>
              <a:chExt cx="682428" cy="651760"/>
            </a:xfrm>
          </p:grpSpPr>
          <p:sp>
            <p:nvSpPr>
              <p:cNvPr id="1421" name="Text"/>
              <p:cNvSpPr/>
              <p:nvPr/>
            </p:nvSpPr>
            <p:spPr>
              <a:xfrm>
                <a:off x="0" y="0"/>
                <a:ext cx="657424" cy="651761"/>
              </a:xfrm>
              <a:prstGeom prst="rect">
                <a:avLst/>
              </a:prstGeom>
              <a:solidFill>
                <a:srgbClr val="FFFDA9"/>
              </a:solidFill>
              <a:ln w="9525" cap="flat">
                <a:solidFill>
                  <a:srgbClr val="FFFDA9"/>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22" name="Rectangle"/>
              <p:cNvSpPr/>
              <p:nvPr/>
            </p:nvSpPr>
            <p:spPr>
              <a:xfrm>
                <a:off x="0" y="309441"/>
                <a:ext cx="362708" cy="336392"/>
              </a:xfrm>
              <a:prstGeom prst="rect">
                <a:avLst/>
              </a:prstGeom>
              <a:solidFill>
                <a:srgbClr val="7A43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23" name="Rectangle"/>
              <p:cNvSpPr/>
              <p:nvPr/>
            </p:nvSpPr>
            <p:spPr>
              <a:xfrm>
                <a:off x="341259" y="414563"/>
                <a:ext cx="341170" cy="231270"/>
              </a:xfrm>
              <a:prstGeom prst="rect">
                <a:avLst/>
              </a:prstGeom>
              <a:solidFill>
                <a:srgbClr val="FFD3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24" name="Rectangle"/>
              <p:cNvSpPr/>
              <p:nvPr/>
            </p:nvSpPr>
            <p:spPr>
              <a:xfrm>
                <a:off x="0" y="0"/>
                <a:ext cx="362708" cy="420490"/>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25" name="Text"/>
              <p:cNvSpPr/>
              <p:nvPr/>
            </p:nvSpPr>
            <p:spPr>
              <a:xfrm>
                <a:off x="0" y="0"/>
                <a:ext cx="657424" cy="651761"/>
              </a:xfrm>
              <a:prstGeom prst="rect">
                <a:avLst/>
              </a:prstGeom>
              <a:noFill/>
              <a:ln w="9525" cap="flat">
                <a:solidFill>
                  <a:srgbClr val="000000"/>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nvGrpSpPr>
            <p:cNvPr id="1431" name="Group"/>
            <p:cNvGrpSpPr/>
            <p:nvPr/>
          </p:nvGrpSpPr>
          <p:grpSpPr>
            <a:xfrm>
              <a:off x="0" y="0"/>
              <a:ext cx="702241" cy="657154"/>
              <a:chOff x="0" y="0"/>
              <a:chExt cx="702240" cy="657153"/>
            </a:xfrm>
          </p:grpSpPr>
          <p:sp>
            <p:nvSpPr>
              <p:cNvPr id="1427" name="Text"/>
              <p:cNvSpPr/>
              <p:nvPr/>
            </p:nvSpPr>
            <p:spPr>
              <a:xfrm>
                <a:off x="0" y="0"/>
                <a:ext cx="657424" cy="657154"/>
              </a:xfrm>
              <a:prstGeom prst="rect">
                <a:avLst/>
              </a:prstGeom>
              <a:solidFill>
                <a:srgbClr val="FFFDA9"/>
              </a:solidFill>
              <a:ln w="9525" cap="flat">
                <a:solidFill>
                  <a:srgbClr val="FFFDA9"/>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28" name="Rectangle"/>
              <p:cNvSpPr/>
              <p:nvPr/>
            </p:nvSpPr>
            <p:spPr>
              <a:xfrm>
                <a:off x="0" y="0"/>
                <a:ext cx="372061" cy="423969"/>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29" name="Rectangle"/>
              <p:cNvSpPr/>
              <p:nvPr/>
            </p:nvSpPr>
            <p:spPr>
              <a:xfrm>
                <a:off x="352305" y="418042"/>
                <a:ext cx="349936" cy="233184"/>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30" name="Text"/>
              <p:cNvSpPr/>
              <p:nvPr/>
            </p:nvSpPr>
            <p:spPr>
              <a:xfrm>
                <a:off x="0" y="0"/>
                <a:ext cx="657424" cy="657154"/>
              </a:xfrm>
              <a:prstGeom prst="rect">
                <a:avLst/>
              </a:prstGeom>
              <a:noFill/>
              <a:ln w="9525" cap="flat">
                <a:solidFill>
                  <a:srgbClr val="000000"/>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grpSp>
        <p:nvGrpSpPr>
          <p:cNvPr id="1444" name="Group"/>
          <p:cNvGrpSpPr/>
          <p:nvPr/>
        </p:nvGrpSpPr>
        <p:grpSpPr>
          <a:xfrm>
            <a:off x="1193800" y="3581400"/>
            <a:ext cx="5127429" cy="657154"/>
            <a:chOff x="0" y="0"/>
            <a:chExt cx="5127428" cy="657153"/>
          </a:xfrm>
        </p:grpSpPr>
        <p:grpSp>
          <p:nvGrpSpPr>
            <p:cNvPr id="1438" name="Group"/>
            <p:cNvGrpSpPr/>
            <p:nvPr/>
          </p:nvGrpSpPr>
          <p:grpSpPr>
            <a:xfrm>
              <a:off x="4445000" y="0"/>
              <a:ext cx="682429" cy="651761"/>
              <a:chOff x="0" y="0"/>
              <a:chExt cx="682428" cy="651760"/>
            </a:xfrm>
          </p:grpSpPr>
          <p:sp>
            <p:nvSpPr>
              <p:cNvPr id="1433" name="Text"/>
              <p:cNvSpPr/>
              <p:nvPr/>
            </p:nvSpPr>
            <p:spPr>
              <a:xfrm>
                <a:off x="0" y="0"/>
                <a:ext cx="657424" cy="651761"/>
              </a:xfrm>
              <a:prstGeom prst="rect">
                <a:avLst/>
              </a:prstGeom>
              <a:solidFill>
                <a:srgbClr val="FFFDA9"/>
              </a:solidFill>
              <a:ln w="9525" cap="flat">
                <a:solidFill>
                  <a:srgbClr val="FFFDA9"/>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34" name="Rectangle"/>
              <p:cNvSpPr/>
              <p:nvPr/>
            </p:nvSpPr>
            <p:spPr>
              <a:xfrm>
                <a:off x="0" y="310288"/>
                <a:ext cx="362708" cy="336392"/>
              </a:xfrm>
              <a:prstGeom prst="rect">
                <a:avLst/>
              </a:prstGeom>
              <a:solidFill>
                <a:srgbClr val="7A43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35" name="Rectangle"/>
              <p:cNvSpPr/>
              <p:nvPr/>
            </p:nvSpPr>
            <p:spPr>
              <a:xfrm>
                <a:off x="341260" y="415410"/>
                <a:ext cx="341169" cy="231270"/>
              </a:xfrm>
              <a:prstGeom prst="rect">
                <a:avLst/>
              </a:prstGeom>
              <a:solidFill>
                <a:srgbClr val="FFD3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36" name="Rectangle"/>
              <p:cNvSpPr/>
              <p:nvPr/>
            </p:nvSpPr>
            <p:spPr>
              <a:xfrm>
                <a:off x="0" y="0"/>
                <a:ext cx="362708" cy="420490"/>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37" name="Text"/>
              <p:cNvSpPr/>
              <p:nvPr/>
            </p:nvSpPr>
            <p:spPr>
              <a:xfrm>
                <a:off x="0" y="0"/>
                <a:ext cx="657424" cy="651761"/>
              </a:xfrm>
              <a:prstGeom prst="rect">
                <a:avLst/>
              </a:prstGeom>
              <a:noFill/>
              <a:ln w="9525" cap="flat">
                <a:solidFill>
                  <a:srgbClr val="000000"/>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nvGrpSpPr>
            <p:cNvPr id="1443" name="Group"/>
            <p:cNvGrpSpPr/>
            <p:nvPr/>
          </p:nvGrpSpPr>
          <p:grpSpPr>
            <a:xfrm>
              <a:off x="0" y="0"/>
              <a:ext cx="702241" cy="657154"/>
              <a:chOff x="0" y="0"/>
              <a:chExt cx="702240" cy="657153"/>
            </a:xfrm>
          </p:grpSpPr>
          <p:sp>
            <p:nvSpPr>
              <p:cNvPr id="1439" name="Text"/>
              <p:cNvSpPr/>
              <p:nvPr/>
            </p:nvSpPr>
            <p:spPr>
              <a:xfrm>
                <a:off x="0" y="0"/>
                <a:ext cx="657424" cy="657154"/>
              </a:xfrm>
              <a:prstGeom prst="rect">
                <a:avLst/>
              </a:prstGeom>
              <a:solidFill>
                <a:srgbClr val="FFFDA9"/>
              </a:solidFill>
              <a:ln w="9525" cap="flat">
                <a:solidFill>
                  <a:srgbClr val="FFFDA9"/>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40" name="Rectangle"/>
              <p:cNvSpPr/>
              <p:nvPr/>
            </p:nvSpPr>
            <p:spPr>
              <a:xfrm>
                <a:off x="0" y="0"/>
                <a:ext cx="372061" cy="423969"/>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41" name="Rectangle"/>
              <p:cNvSpPr/>
              <p:nvPr/>
            </p:nvSpPr>
            <p:spPr>
              <a:xfrm>
                <a:off x="352305" y="418889"/>
                <a:ext cx="349936" cy="233185"/>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42" name="Text"/>
              <p:cNvSpPr/>
              <p:nvPr/>
            </p:nvSpPr>
            <p:spPr>
              <a:xfrm>
                <a:off x="0" y="0"/>
                <a:ext cx="657424" cy="657154"/>
              </a:xfrm>
              <a:prstGeom prst="rect">
                <a:avLst/>
              </a:prstGeom>
              <a:noFill/>
              <a:ln w="9525" cap="flat">
                <a:solidFill>
                  <a:srgbClr val="000000"/>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grpSp>
        <p:nvGrpSpPr>
          <p:cNvPr id="1456" name="Group"/>
          <p:cNvGrpSpPr/>
          <p:nvPr/>
        </p:nvGrpSpPr>
        <p:grpSpPr>
          <a:xfrm>
            <a:off x="1193800" y="7264400"/>
            <a:ext cx="5127429" cy="657154"/>
            <a:chOff x="0" y="0"/>
            <a:chExt cx="5127428" cy="657153"/>
          </a:xfrm>
        </p:grpSpPr>
        <p:grpSp>
          <p:nvGrpSpPr>
            <p:cNvPr id="1450" name="Group"/>
            <p:cNvGrpSpPr/>
            <p:nvPr/>
          </p:nvGrpSpPr>
          <p:grpSpPr>
            <a:xfrm>
              <a:off x="4445000" y="0"/>
              <a:ext cx="682429" cy="651761"/>
              <a:chOff x="0" y="0"/>
              <a:chExt cx="682428" cy="651760"/>
            </a:xfrm>
          </p:grpSpPr>
          <p:sp>
            <p:nvSpPr>
              <p:cNvPr id="1445" name="Text"/>
              <p:cNvSpPr/>
              <p:nvPr/>
            </p:nvSpPr>
            <p:spPr>
              <a:xfrm>
                <a:off x="0" y="0"/>
                <a:ext cx="657424" cy="651761"/>
              </a:xfrm>
              <a:prstGeom prst="rect">
                <a:avLst/>
              </a:prstGeom>
              <a:solidFill>
                <a:srgbClr val="FFFDA9"/>
              </a:solidFill>
              <a:ln w="9525" cap="flat">
                <a:solidFill>
                  <a:srgbClr val="FFFDA9"/>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46" name="Rectangle"/>
              <p:cNvSpPr/>
              <p:nvPr/>
            </p:nvSpPr>
            <p:spPr>
              <a:xfrm>
                <a:off x="0" y="311981"/>
                <a:ext cx="362708" cy="336392"/>
              </a:xfrm>
              <a:prstGeom prst="rect">
                <a:avLst/>
              </a:prstGeom>
              <a:solidFill>
                <a:srgbClr val="7A43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47" name="Rectangle"/>
              <p:cNvSpPr/>
              <p:nvPr/>
            </p:nvSpPr>
            <p:spPr>
              <a:xfrm>
                <a:off x="341260" y="417103"/>
                <a:ext cx="341169" cy="231270"/>
              </a:xfrm>
              <a:prstGeom prst="rect">
                <a:avLst/>
              </a:prstGeom>
              <a:solidFill>
                <a:srgbClr val="FFD3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48" name="Rectangle"/>
              <p:cNvSpPr/>
              <p:nvPr/>
            </p:nvSpPr>
            <p:spPr>
              <a:xfrm>
                <a:off x="0" y="0"/>
                <a:ext cx="362708" cy="420490"/>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49" name="Text"/>
              <p:cNvSpPr/>
              <p:nvPr/>
            </p:nvSpPr>
            <p:spPr>
              <a:xfrm>
                <a:off x="0" y="0"/>
                <a:ext cx="657424" cy="651761"/>
              </a:xfrm>
              <a:prstGeom prst="rect">
                <a:avLst/>
              </a:prstGeom>
              <a:noFill/>
              <a:ln w="9525" cap="flat">
                <a:solidFill>
                  <a:srgbClr val="000000"/>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nvGrpSpPr>
            <p:cNvPr id="1455" name="Group"/>
            <p:cNvGrpSpPr/>
            <p:nvPr/>
          </p:nvGrpSpPr>
          <p:grpSpPr>
            <a:xfrm>
              <a:off x="0" y="0"/>
              <a:ext cx="702241" cy="657154"/>
              <a:chOff x="0" y="0"/>
              <a:chExt cx="702240" cy="657153"/>
            </a:xfrm>
          </p:grpSpPr>
          <p:sp>
            <p:nvSpPr>
              <p:cNvPr id="1451" name="Text"/>
              <p:cNvSpPr/>
              <p:nvPr/>
            </p:nvSpPr>
            <p:spPr>
              <a:xfrm>
                <a:off x="0" y="0"/>
                <a:ext cx="657424" cy="657154"/>
              </a:xfrm>
              <a:prstGeom prst="rect">
                <a:avLst/>
              </a:prstGeom>
              <a:solidFill>
                <a:srgbClr val="FFFDA9"/>
              </a:solidFill>
              <a:ln w="9525" cap="flat">
                <a:solidFill>
                  <a:srgbClr val="FFFDA9"/>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52" name="Rectangle"/>
              <p:cNvSpPr/>
              <p:nvPr/>
            </p:nvSpPr>
            <p:spPr>
              <a:xfrm>
                <a:off x="0" y="0"/>
                <a:ext cx="372061" cy="423969"/>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53" name="Rectangle"/>
              <p:cNvSpPr/>
              <p:nvPr/>
            </p:nvSpPr>
            <p:spPr>
              <a:xfrm>
                <a:off x="352305" y="420582"/>
                <a:ext cx="349936" cy="233185"/>
              </a:xfrm>
              <a:prstGeom prst="rect">
                <a:avLst/>
              </a:prstGeom>
              <a:solidFill>
                <a:srgbClr val="A8D200"/>
              </a:solidFill>
              <a:ln w="12700" cap="flat">
                <a:noFill/>
                <a:miter lim="400000"/>
              </a:ln>
              <a:effectLst/>
            </p:spPr>
            <p:txBody>
              <a:bodyPr wrap="square" lIns="38100" tIns="38100" rIns="38100" bIns="38100" numCol="1" anchor="ctr">
                <a:noAutofit/>
              </a:bodyPr>
              <a:lstStyle/>
              <a:p>
                <a:pPr defTabSz="1295400">
                  <a:buClr>
                    <a:srgbClr val="000000"/>
                  </a:buClr>
                  <a:defRPr sz="2400">
                    <a:uFill>
                      <a:solidFill>
                        <a:srgbClr val="000000"/>
                      </a:solidFill>
                    </a:uFill>
                    <a:latin typeface="Arial"/>
                    <a:ea typeface="Arial"/>
                    <a:cs typeface="Arial"/>
                    <a:sym typeface="Arial"/>
                  </a:defRPr>
                </a:pPr>
                <a:endParaRPr/>
              </a:p>
            </p:txBody>
          </p:sp>
          <p:sp>
            <p:nvSpPr>
              <p:cNvPr id="1454" name="Text"/>
              <p:cNvSpPr/>
              <p:nvPr/>
            </p:nvSpPr>
            <p:spPr>
              <a:xfrm>
                <a:off x="0" y="0"/>
                <a:ext cx="657424" cy="657154"/>
              </a:xfrm>
              <a:prstGeom prst="rect">
                <a:avLst/>
              </a:prstGeom>
              <a:noFill/>
              <a:ln w="9525" cap="flat">
                <a:solidFill>
                  <a:srgbClr val="000000"/>
                </a:solidFill>
                <a:prstDash val="solid"/>
                <a:miter lim="400000"/>
              </a:ln>
              <a:effectLst/>
            </p:spPr>
            <p:txBody>
              <a:bodyPr wrap="none" lIns="38100" tIns="38100" rIns="38100" bIns="38100" numCol="1" anchor="ctr">
                <a:spAutoFit/>
              </a:bodyPr>
              <a:lstStyle/>
              <a:p>
                <a:pPr defTabSz="1295400">
                  <a:buClr>
                    <a:srgbClr val="000000"/>
                  </a:buClr>
                  <a:defRPr sz="2400">
                    <a:uFill>
                      <a:solidFill>
                        <a:srgbClr val="000000"/>
                      </a:solidFill>
                    </a:uFill>
                    <a:latin typeface="Arial"/>
                    <a:ea typeface="Arial"/>
                    <a:cs typeface="Arial"/>
                    <a:sym typeface="Arial"/>
                  </a:defRPr>
                </a:pPr>
                <a:endParaRPr/>
              </a:p>
            </p:txBody>
          </p:sp>
        </p:grpSp>
      </p:gr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8" name="image50.jpg" descr="image50.jpg"/>
          <p:cNvPicPr>
            <a:picLocks noChangeAspect="1"/>
          </p:cNvPicPr>
          <p:nvPr/>
        </p:nvPicPr>
        <p:blipFill>
          <a:blip r:embed="rId2">
            <a:extLst/>
          </a:blip>
          <a:stretch>
            <a:fillRect/>
          </a:stretch>
        </p:blipFill>
        <p:spPr>
          <a:xfrm>
            <a:off x="4546600" y="2921000"/>
            <a:ext cx="7717085" cy="4691663"/>
          </a:xfrm>
          <a:prstGeom prst="rect">
            <a:avLst/>
          </a:prstGeom>
          <a:ln w="12700">
            <a:miter lim="400000"/>
          </a:ln>
        </p:spPr>
      </p:pic>
      <p:grpSp>
        <p:nvGrpSpPr>
          <p:cNvPr id="1473" name="Group"/>
          <p:cNvGrpSpPr/>
          <p:nvPr/>
        </p:nvGrpSpPr>
        <p:grpSpPr>
          <a:xfrm>
            <a:off x="5832945" y="7211041"/>
            <a:ext cx="713522" cy="660401"/>
            <a:chOff x="0" y="0"/>
            <a:chExt cx="713520" cy="660400"/>
          </a:xfrm>
        </p:grpSpPr>
        <p:sp>
          <p:nvSpPr>
            <p:cNvPr id="1459" name="Rectangle"/>
            <p:cNvSpPr/>
            <p:nvPr/>
          </p:nvSpPr>
          <p:spPr>
            <a:xfrm>
              <a:off x="312310" y="0"/>
              <a:ext cx="88901" cy="660400"/>
            </a:xfrm>
            <a:prstGeom prst="rect">
              <a:avLst/>
            </a:prstGeom>
            <a:solidFill>
              <a:srgbClr val="FFFDA9"/>
            </a:solidFill>
            <a:ln w="12700" cap="flat">
              <a:noFill/>
              <a:miter lim="400000"/>
            </a:ln>
            <a:effectLst/>
          </p:spPr>
          <p:txBody>
            <a:bodyPr wrap="square" lIns="38100" tIns="38100" rIns="38100" bIns="38100" numCol="1" anchor="ctr">
              <a:noAutofit/>
            </a:bodyPr>
            <a:lstStyle/>
            <a:p>
              <a:pPr algn="ctr" defTabSz="584200">
                <a:buClr>
                  <a:srgbClr val="000000"/>
                </a:buCl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460" name="Rectangle"/>
            <p:cNvSpPr/>
            <p:nvPr/>
          </p:nvSpPr>
          <p:spPr>
            <a:xfrm>
              <a:off x="314078" y="3087"/>
              <a:ext cx="242404" cy="147729"/>
            </a:xfrm>
            <a:prstGeom prst="rect">
              <a:avLst/>
            </a:prstGeom>
            <a:solidFill>
              <a:srgbClr val="A8D200"/>
            </a:solidFill>
            <a:ln w="9525" cap="flat">
              <a:noFill/>
              <a:round/>
            </a:ln>
            <a:effectLst/>
          </p:spPr>
          <p:txBody>
            <a:bodyPr wrap="square" lIns="38100" tIns="38100" rIns="38100" bIns="38100" numCol="1" anchor="ctr">
              <a:noAutofit/>
            </a:bodyPr>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latin typeface="+mn-lt"/>
                  <a:ea typeface="+mn-ea"/>
                  <a:cs typeface="+mn-cs"/>
                  <a:sym typeface="Gill Sans"/>
                </a:defRPr>
              </a:pPr>
              <a:endParaRPr/>
            </a:p>
          </p:txBody>
        </p:sp>
        <p:sp>
          <p:nvSpPr>
            <p:cNvPr id="1461" name="Rectangle"/>
            <p:cNvSpPr/>
            <p:nvPr/>
          </p:nvSpPr>
          <p:spPr>
            <a:xfrm>
              <a:off x="0" y="3087"/>
              <a:ext cx="219502" cy="146410"/>
            </a:xfrm>
            <a:prstGeom prst="rect">
              <a:avLst/>
            </a:prstGeom>
            <a:solidFill>
              <a:srgbClr val="A8D200"/>
            </a:solidFill>
            <a:ln w="9525" cap="flat">
              <a:noFill/>
              <a:round/>
            </a:ln>
            <a:effectLst/>
          </p:spPr>
          <p:txBody>
            <a:bodyPr wrap="square" lIns="38100" tIns="38100" rIns="38100" bIns="38100" numCol="1" anchor="ctr">
              <a:noAutofit/>
            </a:bodyPr>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latin typeface="+mn-lt"/>
                  <a:ea typeface="+mn-ea"/>
                  <a:cs typeface="+mn-cs"/>
                  <a:sym typeface="Gill Sans"/>
                </a:defRPr>
              </a:pPr>
              <a:endParaRPr/>
            </a:p>
          </p:txBody>
        </p:sp>
        <p:sp>
          <p:nvSpPr>
            <p:cNvPr id="1462" name="Rectangle"/>
            <p:cNvSpPr/>
            <p:nvPr/>
          </p:nvSpPr>
          <p:spPr>
            <a:xfrm>
              <a:off x="583287" y="235232"/>
              <a:ext cx="130234" cy="274353"/>
            </a:xfrm>
            <a:prstGeom prst="rect">
              <a:avLst/>
            </a:prstGeom>
            <a:solidFill>
              <a:srgbClr val="A8D200"/>
            </a:solidFill>
            <a:ln w="9525" cap="flat">
              <a:noFill/>
              <a:round/>
            </a:ln>
            <a:effectLst/>
          </p:spPr>
          <p:txBody>
            <a:bodyPr wrap="square" lIns="38100" tIns="38100" rIns="38100" bIns="38100" numCol="1" anchor="ctr">
              <a:noAutofit/>
            </a:bodyPr>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latin typeface="+mn-lt"/>
                  <a:ea typeface="+mn-ea"/>
                  <a:cs typeface="+mn-cs"/>
                  <a:sym typeface="Gill Sans"/>
                </a:defRPr>
              </a:pPr>
              <a:endParaRPr/>
            </a:p>
          </p:txBody>
        </p:sp>
        <p:sp>
          <p:nvSpPr>
            <p:cNvPr id="1463" name="Rectangle"/>
            <p:cNvSpPr/>
            <p:nvPr/>
          </p:nvSpPr>
          <p:spPr>
            <a:xfrm>
              <a:off x="0" y="298544"/>
              <a:ext cx="219970" cy="274353"/>
            </a:xfrm>
            <a:prstGeom prst="rect">
              <a:avLst/>
            </a:prstGeom>
            <a:solidFill>
              <a:srgbClr val="A8D200"/>
            </a:solidFill>
            <a:ln w="9525" cap="flat">
              <a:noFill/>
              <a:round/>
            </a:ln>
            <a:effectLst/>
          </p:spPr>
          <p:txBody>
            <a:bodyPr wrap="square" lIns="38100" tIns="38100" rIns="38100" bIns="38100" numCol="1" anchor="ctr">
              <a:noAutofit/>
            </a:bodyPr>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latin typeface="+mn-lt"/>
                  <a:ea typeface="+mn-ea"/>
                  <a:cs typeface="+mn-cs"/>
                  <a:sym typeface="Gill Sans"/>
                </a:defRPr>
              </a:pPr>
              <a:endParaRPr/>
            </a:p>
          </p:txBody>
        </p:sp>
        <p:sp>
          <p:nvSpPr>
            <p:cNvPr id="1464" name="Rectangle"/>
            <p:cNvSpPr/>
            <p:nvPr/>
          </p:nvSpPr>
          <p:spPr>
            <a:xfrm rot="5400000">
              <a:off x="330141" y="282480"/>
              <a:ext cx="102479" cy="134606"/>
            </a:xfrm>
            <a:prstGeom prst="rect">
              <a:avLst/>
            </a:prstGeom>
            <a:solidFill>
              <a:srgbClr val="A8D200"/>
            </a:solidFill>
            <a:ln w="9525" cap="flat">
              <a:noFill/>
              <a:round/>
            </a:ln>
            <a:effectLst/>
          </p:spPr>
          <p:txBody>
            <a:bodyPr wrap="square" lIns="38100" tIns="38100" rIns="38100" bIns="38100" numCol="1" anchor="ctr">
              <a:noAutofit/>
            </a:bodyPr>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latin typeface="+mn-lt"/>
                  <a:ea typeface="+mn-ea"/>
                  <a:cs typeface="+mn-cs"/>
                  <a:sym typeface="Gill Sans"/>
                </a:defRPr>
              </a:pPr>
              <a:endParaRPr/>
            </a:p>
          </p:txBody>
        </p:sp>
        <p:sp>
          <p:nvSpPr>
            <p:cNvPr id="1465" name="Rectangle"/>
            <p:cNvSpPr/>
            <p:nvPr/>
          </p:nvSpPr>
          <p:spPr>
            <a:xfrm>
              <a:off x="201907" y="150816"/>
              <a:ext cx="130234" cy="147729"/>
            </a:xfrm>
            <a:prstGeom prst="rect">
              <a:avLst/>
            </a:prstGeom>
            <a:solidFill>
              <a:srgbClr val="A8D200"/>
            </a:solidFill>
            <a:ln w="9525" cap="flat">
              <a:noFill/>
              <a:round/>
            </a:ln>
            <a:effectLst/>
          </p:spPr>
          <p:txBody>
            <a:bodyPr wrap="square" lIns="38100" tIns="38100" rIns="38100" bIns="38100" numCol="1" anchor="ctr">
              <a:noAutofit/>
            </a:bodyPr>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latin typeface="+mn-lt"/>
                  <a:ea typeface="+mn-ea"/>
                  <a:cs typeface="+mn-cs"/>
                  <a:sym typeface="Gill Sans"/>
                </a:defRPr>
              </a:pPr>
              <a:endParaRPr/>
            </a:p>
          </p:txBody>
        </p:sp>
        <p:sp>
          <p:nvSpPr>
            <p:cNvPr id="1466" name="Rectangle"/>
            <p:cNvSpPr/>
            <p:nvPr/>
          </p:nvSpPr>
          <p:spPr>
            <a:xfrm rot="5400000">
              <a:off x="336792" y="326018"/>
              <a:ext cx="313519" cy="89736"/>
            </a:xfrm>
            <a:prstGeom prst="rect">
              <a:avLst/>
            </a:prstGeom>
            <a:solidFill>
              <a:srgbClr val="A8D200"/>
            </a:solidFill>
            <a:ln w="9525" cap="flat">
              <a:noFill/>
              <a:round/>
            </a:ln>
            <a:effectLst/>
          </p:spPr>
          <p:txBody>
            <a:bodyPr wrap="square" lIns="38100" tIns="38100" rIns="38100" bIns="38100" numCol="1" anchor="ctr">
              <a:noAutofit/>
            </a:bodyPr>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latin typeface="+mn-lt"/>
                  <a:ea typeface="+mn-ea"/>
                  <a:cs typeface="+mn-cs"/>
                  <a:sym typeface="Gill Sans"/>
                </a:defRPr>
              </a:pPr>
              <a:endParaRPr/>
            </a:p>
          </p:txBody>
        </p:sp>
        <p:sp>
          <p:nvSpPr>
            <p:cNvPr id="1467" name="Rectangle"/>
            <p:cNvSpPr/>
            <p:nvPr/>
          </p:nvSpPr>
          <p:spPr>
            <a:xfrm>
              <a:off x="538419" y="150815"/>
              <a:ext cx="175101" cy="63313"/>
            </a:xfrm>
            <a:prstGeom prst="rect">
              <a:avLst/>
            </a:prstGeom>
            <a:solidFill>
              <a:srgbClr val="A8D200"/>
            </a:solidFill>
            <a:ln w="9525" cap="flat">
              <a:noFill/>
              <a:round/>
            </a:ln>
            <a:effectLst/>
          </p:spPr>
          <p:txBody>
            <a:bodyPr wrap="square" lIns="38100" tIns="38100" rIns="38100" bIns="38100" numCol="1" anchor="ctr">
              <a:noAutofit/>
            </a:bodyPr>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latin typeface="+mn-lt"/>
                  <a:ea typeface="+mn-ea"/>
                  <a:cs typeface="+mn-cs"/>
                  <a:sym typeface="Gill Sans"/>
                </a:defRPr>
              </a:pPr>
              <a:endParaRPr/>
            </a:p>
          </p:txBody>
        </p:sp>
        <p:sp>
          <p:nvSpPr>
            <p:cNvPr id="1468" name="Rectangle"/>
            <p:cNvSpPr/>
            <p:nvPr/>
          </p:nvSpPr>
          <p:spPr>
            <a:xfrm>
              <a:off x="224341" y="509583"/>
              <a:ext cx="242404" cy="63313"/>
            </a:xfrm>
            <a:prstGeom prst="rect">
              <a:avLst/>
            </a:prstGeom>
            <a:solidFill>
              <a:srgbClr val="A8D200"/>
            </a:solidFill>
            <a:ln w="9525" cap="flat">
              <a:noFill/>
              <a:round/>
            </a:ln>
            <a:effectLst/>
          </p:spPr>
          <p:txBody>
            <a:bodyPr wrap="square" lIns="38100" tIns="38100" rIns="38100" bIns="38100" numCol="1" anchor="ctr">
              <a:noAutofit/>
            </a:bodyPr>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latin typeface="+mn-lt"/>
                  <a:ea typeface="+mn-ea"/>
                  <a:cs typeface="+mn-cs"/>
                  <a:sym typeface="Gill Sans"/>
                </a:defRPr>
              </a:pPr>
              <a:endParaRPr/>
            </a:p>
          </p:txBody>
        </p:sp>
        <p:sp>
          <p:nvSpPr>
            <p:cNvPr id="1469" name="Rectangle"/>
            <p:cNvSpPr/>
            <p:nvPr/>
          </p:nvSpPr>
          <p:spPr>
            <a:xfrm>
              <a:off x="201907" y="572896"/>
              <a:ext cx="40496" cy="84417"/>
            </a:xfrm>
            <a:prstGeom prst="rect">
              <a:avLst/>
            </a:prstGeom>
            <a:solidFill>
              <a:srgbClr val="A8D200"/>
            </a:solidFill>
            <a:ln w="9525" cap="flat">
              <a:noFill/>
              <a:round/>
            </a:ln>
            <a:effectLst/>
          </p:spPr>
          <p:txBody>
            <a:bodyPr wrap="square" lIns="38100" tIns="38100" rIns="38100" bIns="38100" numCol="1" anchor="ctr">
              <a:noAutofit/>
            </a:bodyPr>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latin typeface="+mn-lt"/>
                  <a:ea typeface="+mn-ea"/>
                  <a:cs typeface="+mn-cs"/>
                  <a:sym typeface="Gill Sans"/>
                </a:defRPr>
              </a:pPr>
              <a:endParaRPr/>
            </a:p>
          </p:txBody>
        </p:sp>
        <p:sp>
          <p:nvSpPr>
            <p:cNvPr id="1470" name="Rectangle"/>
            <p:cNvSpPr/>
            <p:nvPr/>
          </p:nvSpPr>
          <p:spPr>
            <a:xfrm>
              <a:off x="560853" y="3087"/>
              <a:ext cx="152668" cy="126624"/>
            </a:xfrm>
            <a:prstGeom prst="rect">
              <a:avLst/>
            </a:prstGeom>
            <a:solidFill>
              <a:srgbClr val="A8D200"/>
            </a:solidFill>
            <a:ln w="9525" cap="flat">
              <a:noFill/>
              <a:round/>
            </a:ln>
            <a:effectLst/>
          </p:spPr>
          <p:txBody>
            <a:bodyPr wrap="square" lIns="38100" tIns="38100" rIns="38100" bIns="38100" numCol="1" anchor="ctr">
              <a:noAutofit/>
            </a:bodyPr>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latin typeface="+mn-lt"/>
                  <a:ea typeface="+mn-ea"/>
                  <a:cs typeface="+mn-cs"/>
                  <a:sym typeface="Gill Sans"/>
                </a:defRPr>
              </a:pPr>
              <a:endParaRPr/>
            </a:p>
          </p:txBody>
        </p:sp>
        <p:sp>
          <p:nvSpPr>
            <p:cNvPr id="1471" name="Rectangle"/>
            <p:cNvSpPr/>
            <p:nvPr/>
          </p:nvSpPr>
          <p:spPr>
            <a:xfrm>
              <a:off x="538419" y="509584"/>
              <a:ext cx="62930" cy="42208"/>
            </a:xfrm>
            <a:prstGeom prst="rect">
              <a:avLst/>
            </a:prstGeom>
            <a:solidFill>
              <a:srgbClr val="A8D200"/>
            </a:solidFill>
            <a:ln w="9525" cap="flat">
              <a:noFill/>
              <a:round/>
            </a:ln>
            <a:effectLst/>
          </p:spPr>
          <p:txBody>
            <a:bodyPr wrap="square" lIns="38100" tIns="38100" rIns="38100" bIns="38100" numCol="1" anchor="ctr">
              <a:noAutofit/>
            </a:bodyPr>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latin typeface="+mn-lt"/>
                  <a:ea typeface="+mn-ea"/>
                  <a:cs typeface="+mn-cs"/>
                  <a:sym typeface="Gill Sans"/>
                </a:defRPr>
              </a:pPr>
              <a:endParaRPr/>
            </a:p>
          </p:txBody>
        </p:sp>
        <p:sp>
          <p:nvSpPr>
            <p:cNvPr id="1472" name="Rectangle"/>
            <p:cNvSpPr/>
            <p:nvPr/>
          </p:nvSpPr>
          <p:spPr>
            <a:xfrm>
              <a:off x="299610" y="0"/>
              <a:ext cx="114301" cy="660400"/>
            </a:xfrm>
            <a:prstGeom prst="rect">
              <a:avLst/>
            </a:prstGeom>
            <a:noFill/>
            <a:ln w="9525" cap="flat">
              <a:solidFill>
                <a:srgbClr val="000000"/>
              </a:solidFill>
              <a:prstDash val="solid"/>
              <a:miter lim="400000"/>
            </a:ln>
            <a:effectLst/>
          </p:spPr>
          <p:txBody>
            <a:bodyPr wrap="square" lIns="38100" tIns="38100" rIns="38100" bIns="38100" numCol="1" anchor="ctr">
              <a:noAutofit/>
            </a:bodyPr>
            <a:lstStyle/>
            <a:p>
              <a:pPr algn="ctr" defTabSz="584200">
                <a:buClr>
                  <a:srgbClr val="000000"/>
                </a:buCl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grpSp>
        <p:nvGrpSpPr>
          <p:cNvPr id="1478" name="Group"/>
          <p:cNvGrpSpPr/>
          <p:nvPr/>
        </p:nvGrpSpPr>
        <p:grpSpPr>
          <a:xfrm>
            <a:off x="11330499" y="7208739"/>
            <a:ext cx="431835" cy="660401"/>
            <a:chOff x="0" y="0"/>
            <a:chExt cx="431834" cy="660400"/>
          </a:xfrm>
        </p:grpSpPr>
        <p:sp>
          <p:nvSpPr>
            <p:cNvPr id="1474" name="Rectangle"/>
            <p:cNvSpPr/>
            <p:nvPr/>
          </p:nvSpPr>
          <p:spPr>
            <a:xfrm>
              <a:off x="153237" y="0"/>
              <a:ext cx="114301" cy="660400"/>
            </a:xfrm>
            <a:prstGeom prst="rect">
              <a:avLst/>
            </a:prstGeom>
            <a:solidFill>
              <a:srgbClr val="FFFDA9"/>
            </a:solidFill>
            <a:ln w="9525" cap="flat">
              <a:solidFill>
                <a:srgbClr val="FFFDA9"/>
              </a:solidFill>
              <a:prstDash val="solid"/>
              <a:miter lim="400000"/>
            </a:ln>
            <a:effectLst/>
          </p:spPr>
          <p:txBody>
            <a:bodyPr wrap="square" lIns="38100" tIns="38100" rIns="38100" bIns="38100" numCol="1" anchor="ctr">
              <a:noAutofit/>
            </a:bodyPr>
            <a:lstStyle/>
            <a:p>
              <a:pPr algn="ctr" defTabSz="584200">
                <a:buClr>
                  <a:srgbClr val="000000"/>
                </a:buCl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475" name="Rectangle"/>
            <p:cNvSpPr/>
            <p:nvPr/>
          </p:nvSpPr>
          <p:spPr>
            <a:xfrm>
              <a:off x="0" y="4057"/>
              <a:ext cx="88900" cy="419101"/>
            </a:xfrm>
            <a:prstGeom prst="rect">
              <a:avLst/>
            </a:prstGeom>
            <a:solidFill>
              <a:srgbClr val="A8D200"/>
            </a:solidFill>
            <a:ln w="12700" cap="flat">
              <a:noFill/>
              <a:miter lim="400000"/>
            </a:ln>
            <a:effectLst/>
          </p:spPr>
          <p:txBody>
            <a:bodyPr wrap="square" lIns="38100" tIns="38100" rIns="38100" bIns="38100" numCol="1" anchor="ctr">
              <a:noAutofit/>
            </a:bodyPr>
            <a:lstStyle/>
            <a:p>
              <a:pPr algn="ctr" defTabSz="584200">
                <a:buClr>
                  <a:srgbClr val="000000"/>
                </a:buCl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476" name="Rectangle"/>
            <p:cNvSpPr/>
            <p:nvPr/>
          </p:nvSpPr>
          <p:spPr>
            <a:xfrm>
              <a:off x="342934" y="427883"/>
              <a:ext cx="88901" cy="228601"/>
            </a:xfrm>
            <a:prstGeom prst="rect">
              <a:avLst/>
            </a:prstGeom>
            <a:solidFill>
              <a:srgbClr val="A8D200"/>
            </a:solidFill>
            <a:ln w="12700" cap="flat">
              <a:noFill/>
              <a:miter lim="400000"/>
            </a:ln>
            <a:effectLst/>
          </p:spPr>
          <p:txBody>
            <a:bodyPr wrap="square" lIns="38100" tIns="38100" rIns="38100" bIns="38100" numCol="1" anchor="ctr">
              <a:noAutofit/>
            </a:bodyPr>
            <a:lstStyle/>
            <a:p>
              <a:pPr algn="ctr" defTabSz="584200">
                <a:buClr>
                  <a:srgbClr val="000000"/>
                </a:buCl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477" name="Rectangle"/>
            <p:cNvSpPr/>
            <p:nvPr/>
          </p:nvSpPr>
          <p:spPr>
            <a:xfrm>
              <a:off x="153237" y="0"/>
              <a:ext cx="114301" cy="660400"/>
            </a:xfrm>
            <a:prstGeom prst="rect">
              <a:avLst/>
            </a:prstGeom>
            <a:noFill/>
            <a:ln w="9525" cap="flat">
              <a:solidFill>
                <a:srgbClr val="000000"/>
              </a:solidFill>
              <a:prstDash val="solid"/>
              <a:miter lim="400000"/>
            </a:ln>
            <a:effectLst/>
          </p:spPr>
          <p:txBody>
            <a:bodyPr wrap="square" lIns="38100" tIns="38100" rIns="38100" bIns="38100" numCol="1" anchor="ctr">
              <a:noAutofit/>
            </a:bodyPr>
            <a:lstStyle/>
            <a:p>
              <a:pPr algn="ctr" defTabSz="584200">
                <a:buClr>
                  <a:srgbClr val="000000"/>
                </a:buCl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grpSp>
        <p:nvGrpSpPr>
          <p:cNvPr id="1481" name="Group"/>
          <p:cNvGrpSpPr/>
          <p:nvPr/>
        </p:nvGrpSpPr>
        <p:grpSpPr>
          <a:xfrm>
            <a:off x="454448" y="2921000"/>
            <a:ext cx="3924301" cy="546100"/>
            <a:chOff x="0" y="0"/>
            <a:chExt cx="3924300" cy="546100"/>
          </a:xfrm>
        </p:grpSpPr>
        <p:sp>
          <p:nvSpPr>
            <p:cNvPr id="1479" name="Rectangle"/>
            <p:cNvSpPr/>
            <p:nvPr/>
          </p:nvSpPr>
          <p:spPr>
            <a:xfrm>
              <a:off x="0" y="0"/>
              <a:ext cx="3924300" cy="546100"/>
            </a:xfrm>
            <a:prstGeom prst="rect">
              <a:avLst/>
            </a:prstGeom>
            <a:noFill/>
            <a:ln w="9525" cap="flat">
              <a:solidFill>
                <a:srgbClr val="000000"/>
              </a:solidFill>
              <a:prstDash val="solid"/>
              <a:round/>
            </a:ln>
            <a:effectLst/>
          </p:spPr>
          <p:txBody>
            <a:bodyPr wrap="square" lIns="38100" tIns="38100" rIns="38100" bIns="38100" numCol="1" anchor="ctr">
              <a:noAutofit/>
            </a:bodyPr>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latin typeface="+mn-lt"/>
                  <a:ea typeface="+mn-ea"/>
                  <a:cs typeface="+mn-cs"/>
                  <a:sym typeface="Gill Sans"/>
                </a:defRPr>
              </a:pPr>
              <a:endParaRPr/>
            </a:p>
          </p:txBody>
        </p:sp>
        <p:pic>
          <p:nvPicPr>
            <p:cNvPr id="1480" name="image12.png" descr="image12.png"/>
            <p:cNvPicPr>
              <a:picLocks noChangeAspect="1"/>
            </p:cNvPicPr>
            <p:nvPr/>
          </p:nvPicPr>
          <p:blipFill>
            <a:blip r:embed="rId3">
              <a:extLst/>
            </a:blip>
            <a:stretch>
              <a:fillRect/>
            </a:stretch>
          </p:blipFill>
          <p:spPr>
            <a:xfrm>
              <a:off x="1517226" y="0"/>
              <a:ext cx="765562" cy="546100"/>
            </a:xfrm>
            <a:prstGeom prst="rect">
              <a:avLst/>
            </a:prstGeom>
            <a:ln w="12700" cap="flat">
              <a:noFill/>
              <a:miter lim="400000"/>
            </a:ln>
            <a:effectLst/>
          </p:spPr>
        </p:pic>
      </p:grpSp>
      <p:grpSp>
        <p:nvGrpSpPr>
          <p:cNvPr id="1488" name="Group"/>
          <p:cNvGrpSpPr/>
          <p:nvPr/>
        </p:nvGrpSpPr>
        <p:grpSpPr>
          <a:xfrm>
            <a:off x="431800" y="6286500"/>
            <a:ext cx="3924300" cy="546100"/>
            <a:chOff x="0" y="0"/>
            <a:chExt cx="3924300" cy="546100"/>
          </a:xfrm>
        </p:grpSpPr>
        <p:sp>
          <p:nvSpPr>
            <p:cNvPr id="1482" name="Rectangle"/>
            <p:cNvSpPr/>
            <p:nvPr/>
          </p:nvSpPr>
          <p:spPr>
            <a:xfrm>
              <a:off x="0" y="0"/>
              <a:ext cx="3924300" cy="546100"/>
            </a:xfrm>
            <a:prstGeom prst="rect">
              <a:avLst/>
            </a:prstGeom>
            <a:noFill/>
            <a:ln w="9525" cap="flat">
              <a:solidFill>
                <a:srgbClr val="000000"/>
              </a:solidFill>
              <a:prstDash val="solid"/>
              <a:round/>
            </a:ln>
            <a:effectLst/>
          </p:spPr>
          <p:txBody>
            <a:bodyPr wrap="square" lIns="38100" tIns="38100" rIns="38100" bIns="38100" numCol="1" anchor="ctr">
              <a:noAutofit/>
            </a:bodyPr>
            <a:lstStyle/>
            <a:p>
              <a:pPr algn="ctr" defTabSz="584200">
                <a:buClr>
                  <a:srgbClr val="FFFFFF"/>
                </a:buClr>
                <a:defRPr sz="4000">
                  <a:solidFill>
                    <a:srgbClr val="FFFFFF"/>
                  </a:solidFill>
                  <a:effectLst>
                    <a:outerShdw blurRad="38100" dist="12700" dir="5400000" rotWithShape="0">
                      <a:srgbClr val="000000">
                        <a:alpha val="50000"/>
                      </a:srgbClr>
                    </a:outerShdw>
                  </a:effectLst>
                  <a:uFill>
                    <a:solidFill>
                      <a:srgbClr val="FFFFFF"/>
                    </a:solidFill>
                  </a:uFill>
                  <a:latin typeface="+mn-lt"/>
                  <a:ea typeface="+mn-ea"/>
                  <a:cs typeface="+mn-cs"/>
                  <a:sym typeface="Gill Sans"/>
                </a:defRPr>
              </a:pPr>
              <a:endParaRPr/>
            </a:p>
          </p:txBody>
        </p:sp>
        <p:pic>
          <p:nvPicPr>
            <p:cNvPr id="1483" name="image12.png" descr="image12.png"/>
            <p:cNvPicPr>
              <a:picLocks noChangeAspect="1"/>
            </p:cNvPicPr>
            <p:nvPr/>
          </p:nvPicPr>
          <p:blipFill>
            <a:blip r:embed="rId3">
              <a:extLst/>
            </a:blip>
            <a:stretch>
              <a:fillRect/>
            </a:stretch>
          </p:blipFill>
          <p:spPr>
            <a:xfrm>
              <a:off x="0" y="0"/>
              <a:ext cx="765561" cy="546100"/>
            </a:xfrm>
            <a:prstGeom prst="rect">
              <a:avLst/>
            </a:prstGeom>
            <a:ln w="12700" cap="flat">
              <a:noFill/>
              <a:miter lim="400000"/>
            </a:ln>
            <a:effectLst/>
          </p:spPr>
        </p:pic>
        <p:pic>
          <p:nvPicPr>
            <p:cNvPr id="1484" name="image12.png" descr="image12.png"/>
            <p:cNvPicPr>
              <a:picLocks noChangeAspect="1"/>
            </p:cNvPicPr>
            <p:nvPr/>
          </p:nvPicPr>
          <p:blipFill>
            <a:blip r:embed="rId3">
              <a:extLst/>
            </a:blip>
            <a:stretch>
              <a:fillRect/>
            </a:stretch>
          </p:blipFill>
          <p:spPr>
            <a:xfrm>
              <a:off x="762000" y="0"/>
              <a:ext cx="765561" cy="546100"/>
            </a:xfrm>
            <a:prstGeom prst="rect">
              <a:avLst/>
            </a:prstGeom>
            <a:ln w="12700" cap="flat">
              <a:noFill/>
              <a:miter lim="400000"/>
            </a:ln>
            <a:effectLst/>
          </p:spPr>
        </p:pic>
        <p:pic>
          <p:nvPicPr>
            <p:cNvPr id="1485" name="image12.png" descr="image12.png"/>
            <p:cNvPicPr>
              <a:picLocks noChangeAspect="1"/>
            </p:cNvPicPr>
            <p:nvPr/>
          </p:nvPicPr>
          <p:blipFill>
            <a:blip r:embed="rId3">
              <a:extLst/>
            </a:blip>
            <a:stretch>
              <a:fillRect/>
            </a:stretch>
          </p:blipFill>
          <p:spPr>
            <a:xfrm>
              <a:off x="3035300" y="0"/>
              <a:ext cx="765561" cy="546100"/>
            </a:xfrm>
            <a:prstGeom prst="rect">
              <a:avLst/>
            </a:prstGeom>
            <a:ln w="12700" cap="flat">
              <a:noFill/>
              <a:miter lim="400000"/>
            </a:ln>
            <a:effectLst/>
          </p:spPr>
        </p:pic>
        <p:pic>
          <p:nvPicPr>
            <p:cNvPr id="1486" name="image12.png" descr="image12.png"/>
            <p:cNvPicPr>
              <a:picLocks noChangeAspect="1"/>
            </p:cNvPicPr>
            <p:nvPr/>
          </p:nvPicPr>
          <p:blipFill>
            <a:blip r:embed="rId3">
              <a:extLst/>
            </a:blip>
            <a:stretch>
              <a:fillRect/>
            </a:stretch>
          </p:blipFill>
          <p:spPr>
            <a:xfrm>
              <a:off x="1524000" y="0"/>
              <a:ext cx="765561" cy="546100"/>
            </a:xfrm>
            <a:prstGeom prst="rect">
              <a:avLst/>
            </a:prstGeom>
            <a:ln w="12700" cap="flat">
              <a:noFill/>
              <a:miter lim="400000"/>
            </a:ln>
            <a:effectLst/>
          </p:spPr>
        </p:pic>
        <p:pic>
          <p:nvPicPr>
            <p:cNvPr id="1487" name="image12.png" descr="image12.png"/>
            <p:cNvPicPr>
              <a:picLocks noChangeAspect="1"/>
            </p:cNvPicPr>
            <p:nvPr/>
          </p:nvPicPr>
          <p:blipFill>
            <a:blip r:embed="rId3">
              <a:extLst/>
            </a:blip>
            <a:stretch>
              <a:fillRect/>
            </a:stretch>
          </p:blipFill>
          <p:spPr>
            <a:xfrm>
              <a:off x="2273300" y="0"/>
              <a:ext cx="765561" cy="546100"/>
            </a:xfrm>
            <a:prstGeom prst="rect">
              <a:avLst/>
            </a:prstGeom>
            <a:ln w="12700" cap="flat">
              <a:noFill/>
              <a:miter lim="400000"/>
            </a:ln>
            <a:effectLst/>
          </p:spPr>
        </p:pic>
      </p:grpSp>
      <p:sp>
        <p:nvSpPr>
          <p:cNvPr id="1489" name="Ecosystem services results – biological control"/>
          <p:cNvSpPr txBox="1"/>
          <p:nvPr/>
        </p:nvSpPr>
        <p:spPr>
          <a:xfrm>
            <a:off x="1472784" y="622300"/>
            <a:ext cx="10133646" cy="698500"/>
          </a:xfrm>
          <a:prstGeom prst="rect">
            <a:avLst/>
          </a:prstGeom>
          <a:ln w="12700"/>
          <a:extLst>
            <a:ext uri="{C572A759-6A51-4108-AA02-DFA0A04FC94B}">
              <ma14:wrappingTextBoxFlag xmlns:ma14="http://schemas.microsoft.com/office/mac/drawingml/2011/main" xmlns="" val="1"/>
            </a:ext>
          </a:extLst>
        </p:spPr>
        <p:txBody>
          <a:bodyPr wrap="none" lIns="38100" tIns="38100" rIns="38100" bIns="38100">
            <a:spAutoFit/>
          </a:bodyPr>
          <a:lstStyle>
            <a:lvl1pPr algn="ctr" defTabSz="584200">
              <a:buClr>
                <a:srgbClr val="4349AA"/>
              </a:buClr>
              <a:defRPr sz="4200">
                <a:solidFill>
                  <a:srgbClr val="4349AA"/>
                </a:solidFill>
                <a:uFill>
                  <a:solidFill>
                    <a:srgbClr val="4349AA"/>
                  </a:solidFill>
                </a:uFill>
                <a:latin typeface="+mn-lt"/>
                <a:ea typeface="+mn-ea"/>
                <a:cs typeface="+mn-cs"/>
                <a:sym typeface="Gill Sans"/>
              </a:defRPr>
            </a:lvl1pPr>
          </a:lstStyle>
          <a:p>
            <a:pPr>
              <a:defRPr>
                <a:solidFill>
                  <a:srgbClr val="000000"/>
                </a:solidFill>
                <a:uFillTx/>
              </a:defRPr>
            </a:pPr>
            <a:r>
              <a:rPr>
                <a:solidFill>
                  <a:srgbClr val="4349AA"/>
                </a:solidFill>
                <a:uFill>
                  <a:solidFill>
                    <a:srgbClr val="4349AA"/>
                  </a:solidFill>
                </a:uFill>
              </a:rPr>
              <a:t>Ecosystem services results – biological control</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67</a:t>
            </a:fld>
            <a:endParaRPr/>
          </a:p>
        </p:txBody>
      </p:sp>
      <p:pic>
        <p:nvPicPr>
          <p:cNvPr id="1492" name="droppedImage.png" descr="droppedImage.png"/>
          <p:cNvPicPr>
            <a:picLocks noChangeAspect="1"/>
          </p:cNvPicPr>
          <p:nvPr/>
        </p:nvPicPr>
        <p:blipFill>
          <a:blip r:embed="rId3">
            <a:extLst/>
          </a:blip>
          <a:stretch>
            <a:fillRect/>
          </a:stretch>
        </p:blipFill>
        <p:spPr>
          <a:xfrm>
            <a:off x="990600" y="901700"/>
            <a:ext cx="11010900" cy="79502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 name="Temporal Stats"/>
          <p:cNvSpPr txBox="1">
            <a:spLocks noGrp="1"/>
          </p:cNvSpPr>
          <p:nvPr>
            <p:ph type="title"/>
          </p:nvPr>
        </p:nvSpPr>
        <p:spPr>
          <a:prstGeom prst="rect">
            <a:avLst/>
          </a:prstGeom>
        </p:spPr>
        <p:txBody>
          <a:bodyPr/>
          <a:lstStyle/>
          <a:p>
            <a:r>
              <a:t>Temporal Stats</a:t>
            </a:r>
          </a:p>
        </p:txBody>
      </p:sp>
      <p:sp>
        <p:nvSpPr>
          <p:cNvPr id="1495" name="Also important to look at patterns in time - many of the same concepts apply…"/>
          <p:cNvSpPr txBox="1">
            <a:spLocks noGrp="1"/>
          </p:cNvSpPr>
          <p:nvPr>
            <p:ph type="body" idx="1"/>
          </p:nvPr>
        </p:nvSpPr>
        <p:spPr>
          <a:prstGeom prst="rect">
            <a:avLst/>
          </a:prstGeom>
        </p:spPr>
        <p:txBody>
          <a:bodyPr/>
          <a:lstStyle/>
          <a:p>
            <a:r>
              <a:t>Also important to look at patterns in time - many of the same concepts apply</a:t>
            </a:r>
          </a:p>
          <a:p>
            <a:r>
              <a:t>Temporal correlations, autocorrelation</a:t>
            </a:r>
          </a:p>
          <a:p>
            <a:r>
              <a:t>Trend analysis, change detection</a:t>
            </a:r>
          </a:p>
        </p:txBody>
      </p:sp>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7" name="Trend Measures"/>
          <p:cNvSpPr txBox="1">
            <a:spLocks noGrp="1"/>
          </p:cNvSpPr>
          <p:nvPr>
            <p:ph type="title"/>
          </p:nvPr>
        </p:nvSpPr>
        <p:spPr>
          <a:prstGeom prst="rect">
            <a:avLst/>
          </a:prstGeom>
        </p:spPr>
        <p:txBody>
          <a:bodyPr/>
          <a:lstStyle/>
          <a:p>
            <a:r>
              <a:t>Trend Measures</a:t>
            </a:r>
          </a:p>
        </p:txBody>
      </p:sp>
      <p:sp>
        <p:nvSpPr>
          <p:cNvPr id="1498" name="Transition probabilities…"/>
          <p:cNvSpPr txBox="1">
            <a:spLocks noGrp="1"/>
          </p:cNvSpPr>
          <p:nvPr>
            <p:ph type="body" idx="1"/>
          </p:nvPr>
        </p:nvSpPr>
        <p:spPr>
          <a:prstGeom prst="rect">
            <a:avLst/>
          </a:prstGeom>
        </p:spPr>
        <p:txBody>
          <a:bodyPr/>
          <a:lstStyle/>
          <a:p>
            <a:r>
              <a:t>Transition probabilities</a:t>
            </a:r>
          </a:p>
          <a:p>
            <a:pPr lvl="1"/>
            <a:r>
              <a:t>from samples over time, determine frequency of transitions from one state to another</a:t>
            </a:r>
          </a:p>
          <a:p>
            <a:pPr lvl="1"/>
            <a:r>
              <a:t>repeat for all possible transitions;</a:t>
            </a:r>
          </a:p>
          <a:p>
            <a:pPr lvl="1"/>
            <a:r>
              <a:t>each transition proportion of total sample = probability of that transition.</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patial Autocorrelation"/>
          <p:cNvSpPr txBox="1">
            <a:spLocks noGrp="1"/>
          </p:cNvSpPr>
          <p:nvPr>
            <p:ph type="title"/>
          </p:nvPr>
        </p:nvSpPr>
        <p:spPr>
          <a:prstGeom prst="rect">
            <a:avLst/>
          </a:prstGeom>
        </p:spPr>
        <p:txBody>
          <a:bodyPr/>
          <a:lstStyle/>
          <a:p>
            <a:r>
              <a:t>Spatial Autocorrelation</a:t>
            </a:r>
          </a:p>
        </p:txBody>
      </p:sp>
      <p:graphicFrame>
        <p:nvGraphicFramePr>
          <p:cNvPr id="516" name="Table"/>
          <p:cNvGraphicFramePr/>
          <p:nvPr/>
        </p:nvGraphicFramePr>
        <p:xfrm>
          <a:off x="2514600" y="3708400"/>
          <a:ext cx="3530597" cy="4846320"/>
        </p:xfrm>
        <a:graphic>
          <a:graphicData uri="http://schemas.openxmlformats.org/drawingml/2006/table">
            <a:tbl>
              <a:tblPr>
                <a:tableStyleId>{4C3C2611-4C71-4FC5-86AE-919BDF0F9419}</a:tableStyleId>
              </a:tblPr>
              <a:tblGrid>
                <a:gridCol w="706119">
                  <a:extLst>
                    <a:ext uri="{9D8B030D-6E8A-4147-A177-3AD203B41FA5}">
                      <a16:colId xmlns:a16="http://schemas.microsoft.com/office/drawing/2014/main" val="20000"/>
                    </a:ext>
                  </a:extLst>
                </a:gridCol>
                <a:gridCol w="706119">
                  <a:extLst>
                    <a:ext uri="{9D8B030D-6E8A-4147-A177-3AD203B41FA5}">
                      <a16:colId xmlns:a16="http://schemas.microsoft.com/office/drawing/2014/main" val="20001"/>
                    </a:ext>
                  </a:extLst>
                </a:gridCol>
                <a:gridCol w="706120">
                  <a:extLst>
                    <a:ext uri="{9D8B030D-6E8A-4147-A177-3AD203B41FA5}">
                      <a16:colId xmlns:a16="http://schemas.microsoft.com/office/drawing/2014/main" val="20002"/>
                    </a:ext>
                  </a:extLst>
                </a:gridCol>
                <a:gridCol w="706120">
                  <a:extLst>
                    <a:ext uri="{9D8B030D-6E8A-4147-A177-3AD203B41FA5}">
                      <a16:colId xmlns:a16="http://schemas.microsoft.com/office/drawing/2014/main" val="20003"/>
                    </a:ext>
                  </a:extLst>
                </a:gridCol>
                <a:gridCol w="706119">
                  <a:extLst>
                    <a:ext uri="{9D8B030D-6E8A-4147-A177-3AD203B41FA5}">
                      <a16:colId xmlns:a16="http://schemas.microsoft.com/office/drawing/2014/main" val="20004"/>
                    </a:ext>
                  </a:extLst>
                </a:gridCol>
              </a:tblGrid>
              <a:tr h="601133">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extLst>
                  <a:ext uri="{0D108BD9-81ED-4DB2-BD59-A6C34878D82A}">
                    <a16:rowId xmlns:a16="http://schemas.microsoft.com/office/drawing/2014/main" val="10000"/>
                  </a:ext>
                </a:extLst>
              </a:tr>
              <a:tr h="601133">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extLst>
                  <a:ext uri="{0D108BD9-81ED-4DB2-BD59-A6C34878D82A}">
                    <a16:rowId xmlns:a16="http://schemas.microsoft.com/office/drawing/2014/main" val="10001"/>
                  </a:ext>
                </a:extLst>
              </a:tr>
              <a:tr h="601133">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extLst>
                  <a:ext uri="{0D108BD9-81ED-4DB2-BD59-A6C34878D82A}">
                    <a16:rowId xmlns:a16="http://schemas.microsoft.com/office/drawing/2014/main" val="10002"/>
                  </a:ext>
                </a:extLst>
              </a:tr>
              <a:tr h="601133">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extLst>
                  <a:ext uri="{0D108BD9-81ED-4DB2-BD59-A6C34878D82A}">
                    <a16:rowId xmlns:a16="http://schemas.microsoft.com/office/drawing/2014/main" val="10003"/>
                  </a:ext>
                </a:extLst>
              </a:tr>
              <a:tr h="601133">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extLst>
                  <a:ext uri="{0D108BD9-81ED-4DB2-BD59-A6C34878D82A}">
                    <a16:rowId xmlns:a16="http://schemas.microsoft.com/office/drawing/2014/main" val="10004"/>
                  </a:ext>
                </a:extLst>
              </a:tr>
              <a:tr h="601133">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extLst>
                  <a:ext uri="{0D108BD9-81ED-4DB2-BD59-A6C34878D82A}">
                    <a16:rowId xmlns:a16="http://schemas.microsoft.com/office/drawing/2014/main" val="10005"/>
                  </a:ext>
                </a:extLst>
              </a:tr>
            </a:tbl>
          </a:graphicData>
        </a:graphic>
      </p:graphicFrame>
      <p:graphicFrame>
        <p:nvGraphicFramePr>
          <p:cNvPr id="517" name="Table"/>
          <p:cNvGraphicFramePr/>
          <p:nvPr/>
        </p:nvGraphicFramePr>
        <p:xfrm>
          <a:off x="6959600" y="3708400"/>
          <a:ext cx="3530597" cy="4846320"/>
        </p:xfrm>
        <a:graphic>
          <a:graphicData uri="http://schemas.openxmlformats.org/drawingml/2006/table">
            <a:tbl>
              <a:tblPr>
                <a:tableStyleId>{4C3C2611-4C71-4FC5-86AE-919BDF0F9419}</a:tableStyleId>
              </a:tblPr>
              <a:tblGrid>
                <a:gridCol w="706119">
                  <a:extLst>
                    <a:ext uri="{9D8B030D-6E8A-4147-A177-3AD203B41FA5}">
                      <a16:colId xmlns:a16="http://schemas.microsoft.com/office/drawing/2014/main" val="20000"/>
                    </a:ext>
                  </a:extLst>
                </a:gridCol>
                <a:gridCol w="706119">
                  <a:extLst>
                    <a:ext uri="{9D8B030D-6E8A-4147-A177-3AD203B41FA5}">
                      <a16:colId xmlns:a16="http://schemas.microsoft.com/office/drawing/2014/main" val="20001"/>
                    </a:ext>
                  </a:extLst>
                </a:gridCol>
                <a:gridCol w="706120">
                  <a:extLst>
                    <a:ext uri="{9D8B030D-6E8A-4147-A177-3AD203B41FA5}">
                      <a16:colId xmlns:a16="http://schemas.microsoft.com/office/drawing/2014/main" val="20002"/>
                    </a:ext>
                  </a:extLst>
                </a:gridCol>
                <a:gridCol w="706120">
                  <a:extLst>
                    <a:ext uri="{9D8B030D-6E8A-4147-A177-3AD203B41FA5}">
                      <a16:colId xmlns:a16="http://schemas.microsoft.com/office/drawing/2014/main" val="20003"/>
                    </a:ext>
                  </a:extLst>
                </a:gridCol>
                <a:gridCol w="706119">
                  <a:extLst>
                    <a:ext uri="{9D8B030D-6E8A-4147-A177-3AD203B41FA5}">
                      <a16:colId xmlns:a16="http://schemas.microsoft.com/office/drawing/2014/main" val="20004"/>
                    </a:ext>
                  </a:extLst>
                </a:gridCol>
              </a:tblGrid>
              <a:tr h="601133">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extLst>
                  <a:ext uri="{0D108BD9-81ED-4DB2-BD59-A6C34878D82A}">
                    <a16:rowId xmlns:a16="http://schemas.microsoft.com/office/drawing/2014/main" val="10000"/>
                  </a:ext>
                </a:extLst>
              </a:tr>
              <a:tr h="601133">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extLst>
                  <a:ext uri="{0D108BD9-81ED-4DB2-BD59-A6C34878D82A}">
                    <a16:rowId xmlns:a16="http://schemas.microsoft.com/office/drawing/2014/main" val="10001"/>
                  </a:ext>
                </a:extLst>
              </a:tr>
              <a:tr h="601133">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extLst>
                  <a:ext uri="{0D108BD9-81ED-4DB2-BD59-A6C34878D82A}">
                    <a16:rowId xmlns:a16="http://schemas.microsoft.com/office/drawing/2014/main" val="10002"/>
                  </a:ext>
                </a:extLst>
              </a:tr>
              <a:tr h="601133">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extLst>
                  <a:ext uri="{0D108BD9-81ED-4DB2-BD59-A6C34878D82A}">
                    <a16:rowId xmlns:a16="http://schemas.microsoft.com/office/drawing/2014/main" val="10003"/>
                  </a:ext>
                </a:extLst>
              </a:tr>
              <a:tr h="601133">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extLst>
                  <a:ext uri="{0D108BD9-81ED-4DB2-BD59-A6C34878D82A}">
                    <a16:rowId xmlns:a16="http://schemas.microsoft.com/office/drawing/2014/main" val="10004"/>
                  </a:ext>
                </a:extLst>
              </a:tr>
              <a:tr h="601133">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solidFill>
                      <a:srgbClr val="797979"/>
                    </a:solidFill>
                  </a:tcPr>
                </a:tc>
                <a:tc>
                  <a:txBody>
                    <a:bodyPr/>
                    <a:lstStyle/>
                    <a:p>
                      <a:pPr defTabSz="914400">
                        <a:tabLst>
                          <a:tab pos="1168400" algn="l"/>
                        </a:tabLst>
                        <a:defRPr sz="4800">
                          <a:solidFill>
                            <a:srgbClr val="FFFFFF"/>
                          </a:solidFill>
                          <a:latin typeface="+mn-lt"/>
                          <a:ea typeface="+mn-ea"/>
                          <a:cs typeface="+mn-cs"/>
                        </a:defRPr>
                      </a:pPr>
                      <a:endParaRPr/>
                    </a:p>
                  </a:txBody>
                  <a:tcPr marL="38100" marR="38100" marT="38100" marB="38100" anchor="ctr" horzOverflow="overflow">
                    <a:lnL w="25400">
                      <a:solidFill>
                        <a:srgbClr val="FFFFFF"/>
                      </a:solidFill>
                      <a:miter lim="400000"/>
                    </a:lnL>
                    <a:lnR w="25400">
                      <a:solidFill>
                        <a:srgbClr val="FFFFFF"/>
                      </a:solidFill>
                      <a:miter lim="400000"/>
                    </a:lnR>
                    <a:lnT w="25400">
                      <a:solidFill>
                        <a:srgbClr val="FFFFFF"/>
                      </a:solidFill>
                      <a:miter lim="400000"/>
                    </a:lnT>
                    <a:lnB w="25400">
                      <a:solidFill>
                        <a:srgbClr val="FFFFFF"/>
                      </a:solidFill>
                      <a:miter lim="400000"/>
                    </a:lnB>
                    <a:noFill/>
                  </a:tcPr>
                </a:tc>
                <a:extLst>
                  <a:ext uri="{0D108BD9-81ED-4DB2-BD59-A6C34878D82A}">
                    <a16:rowId xmlns:a16="http://schemas.microsoft.com/office/drawing/2014/main" val="10005"/>
                  </a:ext>
                </a:extLst>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16"/>
                                        </p:tgtEl>
                                        <p:attrNameLst>
                                          <p:attrName>style.visibility</p:attrName>
                                        </p:attrNameLst>
                                      </p:cBhvr>
                                      <p:to>
                                        <p:strVal val="visible"/>
                                      </p:to>
                                    </p:set>
                                    <p:animEffect transition="in" filter="dissolve">
                                      <p:cBhvr>
                                        <p:cTn id="7" dur="1000"/>
                                        <p:tgtEl>
                                          <p:spTgt spid="5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517"/>
                                        </p:tgtEl>
                                        <p:attrNameLst>
                                          <p:attrName>style.visibility</p:attrName>
                                        </p:attrNameLst>
                                      </p:cBhvr>
                                      <p:to>
                                        <p:strVal val="visible"/>
                                      </p:to>
                                    </p:set>
                                    <p:animEffect transition="in" filter="dissolve">
                                      <p:cBhvr>
                                        <p:cTn id="12" dur="1000"/>
                                        <p:tgtEl>
                                          <p:spTgt spid="5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3" nodeType="clickEffect">
                                  <p:stCondLst>
                                    <p:cond delay="0"/>
                                  </p:stCondLst>
                                  <p:iterate>
                                    <p:tmAbs val="0"/>
                                  </p:iterate>
                                  <p:childTnLst>
                                    <p:set>
                                      <p:cBhvr>
                                        <p:cTn id="16" fill="hold">
                                          <p:stCondLst>
                                            <p:cond delay="0"/>
                                          </p:stCondLst>
                                        </p:cTn>
                                        <p:tgtEl>
                                          <p:spTgt spid="516"/>
                                        </p:tgtEl>
                                        <p:attrNameLst>
                                          <p:attrName>style.visibility</p:attrName>
                                        </p:attrNameLst>
                                      </p:cBhvr>
                                      <p:to>
                                        <p:strVal val="hidden"/>
                                      </p:to>
                                    </p:set>
                                  </p:childTnLst>
                                </p:cTn>
                              </p:par>
                            </p:childTnLst>
                          </p:cTn>
                        </p:par>
                        <p:par>
                          <p:cTn id="17" fill="hold">
                            <p:stCondLst>
                              <p:cond delay="0"/>
                            </p:stCondLst>
                            <p:childTnLst>
                              <p:par>
                                <p:cTn id="18" presetID="1" presetClass="exit" presetSubtype="0" fill="hold" grpId="4" nodeType="afterEffect">
                                  <p:stCondLst>
                                    <p:cond delay="0"/>
                                  </p:stCondLst>
                                  <p:iterate>
                                    <p:tmAbs val="0"/>
                                  </p:iterate>
                                  <p:childTnLst>
                                    <p:set>
                                      <p:cBhvr>
                                        <p:cTn id="19" fill="hold">
                                          <p:stCondLst>
                                            <p:cond delay="0"/>
                                          </p:stCondLst>
                                        </p:cTn>
                                        <p:tgtEl>
                                          <p:spTgt spid="5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1" animBg="1" advAuto="0"/>
      <p:bldP spid="516" grpId="3" animBg="1" advAuto="0"/>
      <p:bldP spid="517" grpId="2" animBg="1" advAuto="0"/>
      <p:bldP spid="517" grpId="4"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 name="Transition Statistics"/>
          <p:cNvSpPr txBox="1">
            <a:spLocks noGrp="1"/>
          </p:cNvSpPr>
          <p:nvPr>
            <p:ph type="title"/>
          </p:nvPr>
        </p:nvSpPr>
        <p:spPr>
          <a:prstGeom prst="rect">
            <a:avLst/>
          </a:prstGeom>
        </p:spPr>
        <p:txBody>
          <a:bodyPr/>
          <a:lstStyle/>
          <a:p>
            <a:r>
              <a:t>Transition Statistics</a:t>
            </a:r>
          </a:p>
        </p:txBody>
      </p:sp>
      <p:sp>
        <p:nvSpPr>
          <p:cNvPr id="1501" name="identify statistically significant trends towards a given end state over a period of time using a temporal sequence of data.…"/>
          <p:cNvSpPr txBox="1">
            <a:spLocks noGrp="1"/>
          </p:cNvSpPr>
          <p:nvPr>
            <p:ph type="body" idx="1"/>
          </p:nvPr>
        </p:nvSpPr>
        <p:spPr>
          <a:prstGeom prst="rect">
            <a:avLst/>
          </a:prstGeom>
        </p:spPr>
        <p:txBody>
          <a:bodyPr/>
          <a:lstStyle/>
          <a:p>
            <a:r>
              <a:t>identify statistically significant trends towards a given end state over a period of time using a temporal sequence of data.</a:t>
            </a:r>
          </a:p>
          <a:p>
            <a:r>
              <a:t>E.g., Mann-Krendall statistic: …</a:t>
            </a:r>
          </a:p>
        </p:txBody>
      </p:sp>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 name="class differences are determined between all possible forward combinations of dates;…"/>
          <p:cNvSpPr txBox="1">
            <a:spLocks noGrp="1"/>
          </p:cNvSpPr>
          <p:nvPr>
            <p:ph type="body" idx="1"/>
          </p:nvPr>
        </p:nvSpPr>
        <p:spPr>
          <a:xfrm>
            <a:off x="406400" y="228600"/>
            <a:ext cx="12179300" cy="9283700"/>
          </a:xfrm>
          <a:prstGeom prst="rect">
            <a:avLst/>
          </a:prstGeom>
        </p:spPr>
        <p:txBody>
          <a:bodyPr/>
          <a:lstStyle/>
          <a:p>
            <a:r>
              <a:rPr sz="3600" dirty="0"/>
              <a:t>class differences are determined between all possible forward combinations of dates;</a:t>
            </a:r>
          </a:p>
          <a:p>
            <a:pPr lvl="1"/>
            <a:r>
              <a:rPr sz="3600" dirty="0"/>
              <a:t>change can be positive (towards given end state) or negative (away from given end state);</a:t>
            </a:r>
          </a:p>
          <a:p>
            <a:pPr lvl="1"/>
            <a:r>
              <a:rPr sz="3600" dirty="0"/>
              <a:t>a neutral class (no change) can also be used;</a:t>
            </a:r>
          </a:p>
          <a:p>
            <a:r>
              <a:rPr sz="3600" dirty="0"/>
              <a:t>changes summed and compared to expected total change for selected statistical significance level and number of sample changes;</a:t>
            </a:r>
          </a:p>
          <a:p>
            <a:r>
              <a:rPr sz="3600" dirty="0"/>
              <a:t>if total change score &gt; expected, the trend is statistically significant at the stated level.</a:t>
            </a:r>
          </a:p>
        </p:txBody>
      </p:sp>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9" name="image2.jpg" descr="image2.jpg"/>
          <p:cNvPicPr>
            <a:picLocks noChangeAspect="1"/>
          </p:cNvPicPr>
          <p:nvPr/>
        </p:nvPicPr>
        <p:blipFill>
          <a:blip r:embed="rId3">
            <a:extLst/>
          </a:blip>
          <a:stretch>
            <a:fillRect/>
          </a:stretch>
        </p:blipFill>
        <p:spPr>
          <a:xfrm>
            <a:off x="2489200" y="8775700"/>
            <a:ext cx="1739900" cy="809432"/>
          </a:xfrm>
          <a:prstGeom prst="rect">
            <a:avLst/>
          </a:prstGeom>
          <a:ln w="12700"/>
        </p:spPr>
      </p:pic>
      <p:pic>
        <p:nvPicPr>
          <p:cNvPr id="1510" name="image3.png" descr="image3.png"/>
          <p:cNvPicPr>
            <a:picLocks noChangeAspect="1"/>
          </p:cNvPicPr>
          <p:nvPr/>
        </p:nvPicPr>
        <p:blipFill>
          <a:blip r:embed="rId4">
            <a:extLst/>
          </a:blip>
          <a:stretch>
            <a:fillRect/>
          </a:stretch>
        </p:blipFill>
        <p:spPr>
          <a:xfrm>
            <a:off x="0" y="0"/>
            <a:ext cx="13004800" cy="8778241"/>
          </a:xfrm>
          <a:prstGeom prst="rect">
            <a:avLst/>
          </a:prstGeom>
          <a:ln w="12700"/>
        </p:spPr>
      </p:pic>
      <p:sp>
        <p:nvSpPr>
          <p:cNvPr id="1511" name="Forest Change Detection and Mapping in Gatineau Park, Québec, 1987 to 2010 using Landsat imagery"/>
          <p:cNvSpPr txBox="1">
            <a:spLocks noGrp="1"/>
          </p:cNvSpPr>
          <p:nvPr>
            <p:ph type="title"/>
          </p:nvPr>
        </p:nvSpPr>
        <p:spPr>
          <a:xfrm>
            <a:off x="-114300" y="2405323"/>
            <a:ext cx="13220700" cy="1729459"/>
          </a:xfrm>
          <a:prstGeom prst="rect">
            <a:avLst/>
          </a:prstGeom>
        </p:spPr>
        <p:txBody>
          <a:bodyPr/>
          <a:lstStyle>
            <a:lvl1pPr algn="ctr">
              <a:defRPr sz="3800">
                <a:solidFill>
                  <a:srgbClr val="FFFFFF"/>
                </a:solidFill>
                <a:uFill>
                  <a:solidFill>
                    <a:srgbClr val="FFFFFF"/>
                  </a:solidFill>
                </a:uFill>
              </a:defRPr>
            </a:lvl1pPr>
          </a:lstStyle>
          <a:p>
            <a:pPr>
              <a:defRPr sz="5600">
                <a:solidFill>
                  <a:srgbClr val="7C7777"/>
                </a:solidFill>
                <a:uFill>
                  <a:solidFill>
                    <a:srgbClr val="7C7777"/>
                  </a:solidFill>
                </a:uFill>
              </a:defRPr>
            </a:pPr>
            <a:r>
              <a:rPr sz="3800">
                <a:solidFill>
                  <a:srgbClr val="FFFFFF"/>
                </a:solidFill>
                <a:uFill>
                  <a:solidFill>
                    <a:srgbClr val="FFFFFF"/>
                  </a:solidFill>
                </a:uFill>
              </a:rPr>
              <a:t>Forest Change Detection and Mapping in Gatineau Park, Québec, 1987 to 2010 using Landsat imagery</a:t>
            </a:r>
          </a:p>
        </p:txBody>
      </p:sp>
      <p:sp>
        <p:nvSpPr>
          <p:cNvPr id="1512" name="Chris Czerwinski…"/>
          <p:cNvSpPr txBox="1">
            <a:spLocks noGrp="1"/>
          </p:cNvSpPr>
          <p:nvPr>
            <p:ph type="body" sz="quarter" idx="1"/>
          </p:nvPr>
        </p:nvSpPr>
        <p:spPr>
          <a:xfrm>
            <a:off x="8991600" y="8775700"/>
            <a:ext cx="4013200" cy="977900"/>
          </a:xfrm>
          <a:prstGeom prst="rect">
            <a:avLst/>
          </a:prstGeom>
        </p:spPr>
        <p:txBody>
          <a:bodyPr/>
          <a:lstStyle/>
          <a:p>
            <a:pPr marL="390143" indent="-390143">
              <a:buSzTx/>
              <a:buFont typeface="Wingdings 2"/>
              <a:buNone/>
            </a:pPr>
            <a:r>
              <a:rPr sz="2200">
                <a:solidFill>
                  <a:srgbClr val="929292"/>
                </a:solidFill>
                <a:uFill>
                  <a:solidFill>
                    <a:srgbClr val="929292"/>
                  </a:solidFill>
                </a:uFill>
                <a:latin typeface="Franklin Gothic Book"/>
                <a:ea typeface="Franklin Gothic Book"/>
                <a:cs typeface="Franklin Gothic Book"/>
                <a:sym typeface="Franklin Gothic Book"/>
              </a:rPr>
              <a:t>Chris Czerwinski</a:t>
            </a:r>
          </a:p>
          <a:p>
            <a:pPr marL="390143" indent="-390143">
              <a:buSzTx/>
              <a:buFont typeface="Wingdings 2"/>
              <a:buNone/>
            </a:pPr>
            <a:r>
              <a:rPr sz="2200">
                <a:solidFill>
                  <a:srgbClr val="929292"/>
                </a:solidFill>
                <a:uFill>
                  <a:solidFill>
                    <a:srgbClr val="929292"/>
                  </a:solidFill>
                </a:uFill>
                <a:latin typeface="Franklin Gothic Book"/>
                <a:ea typeface="Franklin Gothic Book"/>
                <a:cs typeface="Franklin Gothic Book"/>
                <a:sym typeface="Franklin Gothic Book"/>
              </a:rPr>
              <a:t>cczerwin@connect.carleton.ca </a:t>
            </a:r>
          </a:p>
        </p:txBody>
      </p:sp>
      <p:pic>
        <p:nvPicPr>
          <p:cNvPr id="1513" name="image4.png" descr="image4.png"/>
          <p:cNvPicPr>
            <a:picLocks noChangeAspect="1"/>
          </p:cNvPicPr>
          <p:nvPr/>
        </p:nvPicPr>
        <p:blipFill>
          <a:blip r:embed="rId5">
            <a:extLst/>
          </a:blip>
          <a:stretch>
            <a:fillRect/>
          </a:stretch>
        </p:blipFill>
        <p:spPr>
          <a:xfrm>
            <a:off x="215900" y="8890000"/>
            <a:ext cx="2171700" cy="623700"/>
          </a:xfrm>
          <a:prstGeom prst="rect">
            <a:avLst/>
          </a:prstGeom>
          <a:ln w="12700"/>
        </p:spPr>
      </p:pic>
      <p:pic>
        <p:nvPicPr>
          <p:cNvPr id="1514" name="image5.png" descr="image5.png"/>
          <p:cNvPicPr>
            <a:picLocks noChangeAspect="1"/>
          </p:cNvPicPr>
          <p:nvPr/>
        </p:nvPicPr>
        <p:blipFill>
          <a:blip r:embed="rId6">
            <a:extLst/>
          </a:blip>
          <a:stretch>
            <a:fillRect/>
          </a:stretch>
        </p:blipFill>
        <p:spPr>
          <a:xfrm>
            <a:off x="6070600" y="8775700"/>
            <a:ext cx="2926080" cy="943897"/>
          </a:xfrm>
          <a:prstGeom prst="rect">
            <a:avLst/>
          </a:prstGeom>
          <a:ln w="12700">
            <a:miter lim="400000"/>
          </a:ln>
        </p:spPr>
      </p:pic>
      <p:pic>
        <p:nvPicPr>
          <p:cNvPr id="1515" name="image6.jpg" descr="image6.jpg"/>
          <p:cNvPicPr>
            <a:picLocks noChangeAspect="1"/>
          </p:cNvPicPr>
          <p:nvPr/>
        </p:nvPicPr>
        <p:blipFill>
          <a:blip r:embed="rId7">
            <a:extLst/>
          </a:blip>
          <a:stretch>
            <a:fillRect/>
          </a:stretch>
        </p:blipFill>
        <p:spPr>
          <a:xfrm>
            <a:off x="4330700" y="8890000"/>
            <a:ext cx="1739900" cy="703781"/>
          </a:xfrm>
          <a:prstGeom prst="rect">
            <a:avLst/>
          </a:prstGeom>
          <a:ln w="12700"/>
        </p:spPr>
      </p:pic>
      <p:sp>
        <p:nvSpPr>
          <p:cNvPr id="1516" name="Chris J. Czerwinski, Doug J. King and Scott W. Mitchell"/>
          <p:cNvSpPr txBox="1"/>
          <p:nvPr/>
        </p:nvSpPr>
        <p:spPr>
          <a:xfrm>
            <a:off x="2819400" y="4114800"/>
            <a:ext cx="8140700" cy="419100"/>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lvl1pPr defTabSz="1295400">
              <a:buClr>
                <a:srgbClr val="6C6C6C"/>
              </a:buClr>
              <a:buFont typeface="Franklin Gothic Book"/>
              <a:defRPr sz="2400">
                <a:solidFill>
                  <a:srgbClr val="6C6C6C"/>
                </a:solidFill>
                <a:uFill>
                  <a:solidFill>
                    <a:srgbClr val="6C6C6C"/>
                  </a:solidFill>
                </a:uFill>
                <a:latin typeface="Franklin Gothic Book"/>
                <a:ea typeface="Franklin Gothic Book"/>
                <a:cs typeface="Franklin Gothic Book"/>
                <a:sym typeface="Franklin Gothic Book"/>
              </a:defRPr>
            </a:lvl1pPr>
          </a:lstStyle>
          <a:p>
            <a:pPr>
              <a:defRPr>
                <a:solidFill>
                  <a:srgbClr val="000000"/>
                </a:solidFill>
                <a:uFill>
                  <a:solidFill>
                    <a:srgbClr val="000000"/>
                  </a:solidFill>
                </a:uFill>
                <a:latin typeface="Verdana"/>
                <a:ea typeface="Verdana"/>
                <a:cs typeface="Verdana"/>
                <a:sym typeface="Verdana"/>
              </a:defRPr>
            </a:pPr>
            <a:r>
              <a:rPr>
                <a:solidFill>
                  <a:srgbClr val="6C6C6C"/>
                </a:solidFill>
                <a:uFill>
                  <a:solidFill>
                    <a:srgbClr val="6C6C6C"/>
                  </a:solidFill>
                </a:uFill>
                <a:latin typeface="Franklin Gothic Book"/>
                <a:ea typeface="Franklin Gothic Book"/>
                <a:cs typeface="Franklin Gothic Book"/>
                <a:sym typeface="Franklin Gothic Book"/>
              </a:rPr>
              <a:t>Chris J. Czerwinski, Doug J. King and Scott W. Mitchell</a:t>
            </a:r>
          </a:p>
        </p:txBody>
      </p:sp>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0" name="Rectangle"/>
          <p:cNvSpPr/>
          <p:nvPr/>
        </p:nvSpPr>
        <p:spPr>
          <a:xfrm>
            <a:off x="0" y="0"/>
            <a:ext cx="13017500" cy="9753600"/>
          </a:xfrm>
          <a:prstGeom prst="rect">
            <a:avLst/>
          </a:prstGeom>
          <a:solidFill>
            <a:srgbClr val="FFFFFF"/>
          </a:solidFill>
          <a:ln w="12700"/>
        </p:spPr>
        <p:txBody>
          <a:bodyPr lIns="38100" tIns="38100" rIns="38100" bIns="38100" anchor="ctr"/>
          <a:lstStyle/>
          <a:p>
            <a:pPr algn="ctr" defTabSz="1295400">
              <a:buClr>
                <a:srgbClr val="FFFFFF"/>
              </a:buClr>
              <a:defRPr sz="2400">
                <a:solidFill>
                  <a:srgbClr val="FFFFFF"/>
                </a:solidFill>
                <a:uFill>
                  <a:solidFill>
                    <a:srgbClr val="FFFFFF"/>
                  </a:solidFill>
                </a:uFill>
                <a:latin typeface="Perpetua"/>
                <a:ea typeface="Perpetua"/>
                <a:cs typeface="Perpetua"/>
                <a:sym typeface="Perpetua"/>
              </a:defRPr>
            </a:pPr>
            <a:endParaRPr/>
          </a:p>
        </p:txBody>
      </p:sp>
      <p:sp>
        <p:nvSpPr>
          <p:cNvPr id="1521" name="Rounded Rectangle"/>
          <p:cNvSpPr/>
          <p:nvPr/>
        </p:nvSpPr>
        <p:spPr>
          <a:xfrm>
            <a:off x="91033" y="99207"/>
            <a:ext cx="12819020" cy="9519513"/>
          </a:xfrm>
          <a:prstGeom prst="roundRect">
            <a:avLst>
              <a:gd name="adj" fmla="val 3466"/>
            </a:avLst>
          </a:prstGeom>
          <a:solidFill>
            <a:srgbClr val="FFFFFF"/>
          </a:solidFill>
          <a:ln w="6350" cap="sq">
            <a:solidFill>
              <a:srgbClr val="000000"/>
            </a:solidFill>
          </a:ln>
        </p:spPr>
        <p:txBody>
          <a:bodyPr lIns="0" tIns="0" rIns="0" bIns="0"/>
          <a:lstStyle/>
          <a:p>
            <a:pPr defTabSz="1295400">
              <a:defRPr sz="2400">
                <a:uFill>
                  <a:solidFill>
                    <a:srgbClr val="000000"/>
                  </a:solidFill>
                </a:uFill>
                <a:latin typeface="Verdana"/>
                <a:ea typeface="Verdana"/>
                <a:cs typeface="Verdana"/>
                <a:sym typeface="Verdana"/>
              </a:defRPr>
            </a:pPr>
            <a:endParaRPr/>
          </a:p>
        </p:txBody>
      </p:sp>
      <p:sp>
        <p:nvSpPr>
          <p:cNvPr id="1522" name="Modeling change using remotely sensed data"/>
          <p:cNvSpPr txBox="1">
            <a:spLocks noGrp="1"/>
          </p:cNvSpPr>
          <p:nvPr>
            <p:ph type="title"/>
          </p:nvPr>
        </p:nvSpPr>
        <p:spPr>
          <a:xfrm>
            <a:off x="330200" y="0"/>
            <a:ext cx="12674600" cy="970845"/>
          </a:xfrm>
          <a:prstGeom prst="rect">
            <a:avLst/>
          </a:prstGeom>
        </p:spPr>
        <p:txBody>
          <a:bodyPr/>
          <a:lstStyle>
            <a:lvl1pPr>
              <a:defRPr sz="3400"/>
            </a:lvl1pPr>
          </a:lstStyle>
          <a:p>
            <a:pPr>
              <a:defRPr sz="5600"/>
            </a:pPr>
            <a:r>
              <a:rPr sz="3400"/>
              <a:t>Modeling change using remotely sensed data</a:t>
            </a:r>
          </a:p>
        </p:txBody>
      </p:sp>
      <p:sp>
        <p:nvSpPr>
          <p:cNvPr id="1523" name="Rectangle"/>
          <p:cNvSpPr/>
          <p:nvPr/>
        </p:nvSpPr>
        <p:spPr>
          <a:xfrm>
            <a:off x="546100" y="1841500"/>
            <a:ext cx="12052300" cy="330200"/>
          </a:xfrm>
          <a:prstGeom prst="rect">
            <a:avLst/>
          </a:prstGeom>
          <a:solidFill>
            <a:srgbClr val="FFFFFF"/>
          </a:solidFill>
        </p:spPr>
        <p:txBody>
          <a:bodyPr lIns="38100" tIns="38100" rIns="38100" bIns="38100"/>
          <a:lstStyle/>
          <a:p>
            <a:pPr defTabSz="1295400">
              <a:buClr>
                <a:srgbClr val="000000"/>
              </a:buClr>
              <a:defRPr sz="2400">
                <a:uFill>
                  <a:solidFill>
                    <a:srgbClr val="000000"/>
                  </a:solidFill>
                </a:uFill>
                <a:latin typeface="Verdana"/>
                <a:ea typeface="Verdana"/>
                <a:cs typeface="Verdana"/>
                <a:sym typeface="Verdana"/>
              </a:defRPr>
            </a:pPr>
            <a:endParaRPr/>
          </a:p>
        </p:txBody>
      </p:sp>
      <p:pic>
        <p:nvPicPr>
          <p:cNvPr id="1524" name="image10.png" descr="image10.png"/>
          <p:cNvPicPr>
            <a:picLocks noChangeAspect="1"/>
          </p:cNvPicPr>
          <p:nvPr/>
        </p:nvPicPr>
        <p:blipFill>
          <a:blip r:embed="rId2">
            <a:extLst/>
          </a:blip>
          <a:stretch>
            <a:fillRect/>
          </a:stretch>
        </p:blipFill>
        <p:spPr>
          <a:xfrm>
            <a:off x="5422900" y="5105400"/>
            <a:ext cx="7277190" cy="3942627"/>
          </a:xfrm>
          <a:prstGeom prst="rect">
            <a:avLst/>
          </a:prstGeom>
          <a:ln w="12700">
            <a:miter lim="400000"/>
          </a:ln>
        </p:spPr>
      </p:pic>
      <p:sp>
        <p:nvSpPr>
          <p:cNvPr id="1525" name="Powell et al. 2010"/>
          <p:cNvSpPr txBox="1"/>
          <p:nvPr/>
        </p:nvSpPr>
        <p:spPr>
          <a:xfrm>
            <a:off x="9639300" y="9142899"/>
            <a:ext cx="3708400" cy="317501"/>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p>
            <a:pPr defTabSz="1295400">
              <a:buClr>
                <a:srgbClr val="000000"/>
              </a:buClr>
              <a:defRPr sz="2400">
                <a:uFill>
                  <a:solidFill>
                    <a:srgbClr val="000000"/>
                  </a:solidFill>
                </a:uFill>
                <a:latin typeface="Verdana"/>
                <a:ea typeface="Verdana"/>
                <a:cs typeface="Verdana"/>
                <a:sym typeface="Verdana"/>
              </a:defRPr>
            </a:pPr>
            <a:r>
              <a:rPr sz="1600"/>
              <a:t>Powell </a:t>
            </a:r>
            <a:r>
              <a:rPr sz="1600" i="1"/>
              <a:t>et al</a:t>
            </a:r>
            <a:r>
              <a:rPr sz="1600"/>
              <a:t>. 2010</a:t>
            </a:r>
          </a:p>
        </p:txBody>
      </p:sp>
      <p:sp>
        <p:nvSpPr>
          <p:cNvPr id="1526" name="Multi-temporal methods may improve the precision of changes detected.…"/>
          <p:cNvSpPr txBox="1"/>
          <p:nvPr/>
        </p:nvSpPr>
        <p:spPr>
          <a:xfrm>
            <a:off x="330200" y="5288787"/>
            <a:ext cx="5003800" cy="1790701"/>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p>
            <a:pPr defTabSz="1295400">
              <a:buClr>
                <a:srgbClr val="000000"/>
              </a:buClr>
              <a:buSzPct val="100000"/>
              <a:buFont typeface="Arial"/>
              <a:buChar char="•"/>
              <a:defRPr sz="2400">
                <a:uFill>
                  <a:solidFill>
                    <a:srgbClr val="000000"/>
                  </a:solidFill>
                </a:uFill>
                <a:latin typeface="Verdana"/>
                <a:ea typeface="Verdana"/>
                <a:cs typeface="Verdana"/>
                <a:sym typeface="Verdana"/>
              </a:defRPr>
            </a:pPr>
            <a:r>
              <a:rPr>
                <a:latin typeface="Franklin Gothic Book"/>
                <a:ea typeface="Franklin Gothic Book"/>
                <a:cs typeface="Franklin Gothic Book"/>
                <a:sym typeface="Franklin Gothic Book"/>
              </a:rPr>
              <a:t>Multi-temporal methods may improve the precision of changes detected.</a:t>
            </a:r>
          </a:p>
          <a:p>
            <a:pPr defTabSz="1295400">
              <a:buClr>
                <a:srgbClr val="000000"/>
              </a:buClr>
              <a:buSzPct val="100000"/>
              <a:buFont typeface="Arial"/>
              <a:buChar char="•"/>
              <a:defRPr sz="2400">
                <a:uFill>
                  <a:solidFill>
                    <a:srgbClr val="000000"/>
                  </a:solidFill>
                </a:uFill>
                <a:latin typeface="Franklin Gothic Book"/>
                <a:ea typeface="Franklin Gothic Book"/>
                <a:cs typeface="Franklin Gothic Book"/>
                <a:sym typeface="Franklin Gothic Book"/>
              </a:defRPr>
            </a:pPr>
            <a:endParaRPr>
              <a:latin typeface="Franklin Gothic Book"/>
              <a:ea typeface="Franklin Gothic Book"/>
              <a:cs typeface="Franklin Gothic Book"/>
              <a:sym typeface="Franklin Gothic Book"/>
            </a:endParaRPr>
          </a:p>
          <a:p>
            <a:pPr defTabSz="1295400">
              <a:buClr>
                <a:srgbClr val="000000"/>
              </a:buClr>
              <a:buSzPct val="100000"/>
              <a:buFont typeface="Arial"/>
              <a:buChar char="•"/>
              <a:defRPr sz="2400">
                <a:uFill>
                  <a:solidFill>
                    <a:srgbClr val="000000"/>
                  </a:solidFill>
                </a:uFill>
                <a:latin typeface="Verdana"/>
                <a:ea typeface="Verdana"/>
                <a:cs typeface="Verdana"/>
                <a:sym typeface="Verdana"/>
              </a:defRPr>
            </a:pPr>
            <a:r>
              <a:rPr>
                <a:latin typeface="Franklin Gothic Book"/>
                <a:ea typeface="Franklin Gothic Book"/>
                <a:cs typeface="Franklin Gothic Book"/>
                <a:sym typeface="Franklin Gothic Book"/>
              </a:rPr>
              <a:t> Ground-based data and image calibrations are generally necessary.</a:t>
            </a:r>
          </a:p>
        </p:txBody>
      </p:sp>
      <p:pic>
        <p:nvPicPr>
          <p:cNvPr id="1527" name="image11.jpg" descr="image11.jpg"/>
          <p:cNvPicPr>
            <a:picLocks noChangeAspect="1"/>
          </p:cNvPicPr>
          <p:nvPr/>
        </p:nvPicPr>
        <p:blipFill>
          <a:blip r:embed="rId3">
            <a:extLst/>
          </a:blip>
          <a:stretch>
            <a:fillRect/>
          </a:stretch>
        </p:blipFill>
        <p:spPr>
          <a:xfrm>
            <a:off x="431800" y="1295400"/>
            <a:ext cx="6719149" cy="3011785"/>
          </a:xfrm>
          <a:prstGeom prst="rect">
            <a:avLst/>
          </a:prstGeom>
          <a:ln w="12700"/>
        </p:spPr>
      </p:pic>
      <p:sp>
        <p:nvSpPr>
          <p:cNvPr id="1528" name="Until recently  generally achieved through bi-temporal methods."/>
          <p:cNvSpPr txBox="1"/>
          <p:nvPr/>
        </p:nvSpPr>
        <p:spPr>
          <a:xfrm>
            <a:off x="7150100" y="1739900"/>
            <a:ext cx="5549900" cy="774700"/>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p>
            <a:pPr defTabSz="1295400">
              <a:buClr>
                <a:srgbClr val="000000"/>
              </a:buClr>
              <a:buSzPct val="100000"/>
              <a:buFont typeface="Arial"/>
              <a:buChar char="•"/>
              <a:defRPr sz="2400">
                <a:uFill>
                  <a:solidFill>
                    <a:srgbClr val="000000"/>
                  </a:solidFill>
                </a:uFill>
                <a:latin typeface="Verdana"/>
                <a:ea typeface="Verdana"/>
                <a:cs typeface="Verdana"/>
                <a:sym typeface="Verdana"/>
              </a:defRPr>
            </a:pPr>
            <a:r>
              <a:rPr>
                <a:latin typeface="Franklin Gothic Book"/>
                <a:ea typeface="Franklin Gothic Book"/>
                <a:cs typeface="Franklin Gothic Book"/>
                <a:sym typeface="Franklin Gothic Book"/>
              </a:rPr>
              <a:t> Until recently </a:t>
            </a:r>
            <a:r>
              <a:rPr>
                <a:latin typeface="Wingdings"/>
                <a:ea typeface="Wingdings"/>
                <a:cs typeface="Wingdings"/>
                <a:sym typeface="Wingdings"/>
              </a:rPr>
              <a:t></a:t>
            </a:r>
            <a:r>
              <a:rPr>
                <a:latin typeface="Franklin Gothic Book"/>
                <a:ea typeface="Franklin Gothic Book"/>
                <a:cs typeface="Franklin Gothic Book"/>
                <a:sym typeface="Franklin Gothic Book"/>
              </a:rPr>
              <a:t> generally achieved through bi-temporal methods.</a:t>
            </a:r>
          </a:p>
        </p:txBody>
      </p:sp>
      <p:sp>
        <p:nvSpPr>
          <p:cNvPr id="1529" name="Rectangle"/>
          <p:cNvSpPr/>
          <p:nvPr/>
        </p:nvSpPr>
        <p:spPr>
          <a:xfrm>
            <a:off x="2273300" y="1511300"/>
            <a:ext cx="1206500" cy="863600"/>
          </a:xfrm>
          <a:prstGeom prst="rect">
            <a:avLst/>
          </a:prstGeom>
          <a:solidFill>
            <a:srgbClr val="FFFFFF"/>
          </a:solidFill>
          <a:ln w="38100">
            <a:solidFill>
              <a:srgbClr val="FFFFFF"/>
            </a:solidFill>
          </a:ln>
        </p:spPr>
        <p:txBody>
          <a:bodyPr lIns="38100" tIns="38100" rIns="38100" bIns="38100" anchor="ctr"/>
          <a:lstStyle/>
          <a:p>
            <a:pPr algn="ctr" defTabSz="1295400">
              <a:buClr>
                <a:srgbClr val="FFFFFF"/>
              </a:buClr>
              <a:defRPr sz="2400">
                <a:solidFill>
                  <a:srgbClr val="FFFFFF"/>
                </a:solidFill>
                <a:uFill>
                  <a:solidFill>
                    <a:srgbClr val="FFFFFF"/>
                  </a:solidFill>
                </a:uFill>
                <a:latin typeface="Perpetua"/>
                <a:ea typeface="Perpetua"/>
                <a:cs typeface="Perpetua"/>
                <a:sym typeface="Perpetua"/>
              </a:defRPr>
            </a:pPr>
            <a:endParaRPr/>
          </a:p>
        </p:txBody>
      </p:sp>
      <p:sp>
        <p:nvSpPr>
          <p:cNvPr id="1530" name="Rectangle"/>
          <p:cNvSpPr/>
          <p:nvPr/>
        </p:nvSpPr>
        <p:spPr>
          <a:xfrm>
            <a:off x="5638800" y="1625600"/>
            <a:ext cx="1104900" cy="863600"/>
          </a:xfrm>
          <a:prstGeom prst="rect">
            <a:avLst/>
          </a:prstGeom>
          <a:solidFill>
            <a:srgbClr val="FFFFFF"/>
          </a:solidFill>
          <a:ln w="50800">
            <a:solidFill>
              <a:srgbClr val="FFFFFF"/>
            </a:solidFill>
          </a:ln>
        </p:spPr>
        <p:txBody>
          <a:bodyPr lIns="38100" tIns="38100" rIns="38100" bIns="38100" anchor="ctr"/>
          <a:lstStyle/>
          <a:p>
            <a:pPr algn="ctr" defTabSz="1295400">
              <a:buClr>
                <a:srgbClr val="FFFFFF"/>
              </a:buClr>
              <a:defRPr sz="2400">
                <a:solidFill>
                  <a:srgbClr val="FFFFFF"/>
                </a:solidFill>
                <a:uFill>
                  <a:solidFill>
                    <a:srgbClr val="FFFFFF"/>
                  </a:solidFill>
                </a:uFill>
                <a:latin typeface="Perpetua"/>
                <a:ea typeface="Perpetua"/>
                <a:cs typeface="Perpetua"/>
                <a:sym typeface="Perpetu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2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4" grpId="2" animBg="1" advAuto="0"/>
      <p:bldP spid="1526" grpId="1"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Rectangle"/>
          <p:cNvSpPr/>
          <p:nvPr/>
        </p:nvSpPr>
        <p:spPr>
          <a:xfrm>
            <a:off x="0" y="0"/>
            <a:ext cx="13017500" cy="9753600"/>
          </a:xfrm>
          <a:prstGeom prst="rect">
            <a:avLst/>
          </a:prstGeom>
          <a:solidFill>
            <a:srgbClr val="FFFFFF"/>
          </a:solidFill>
          <a:ln w="12700"/>
        </p:spPr>
        <p:txBody>
          <a:bodyPr lIns="38100" tIns="38100" rIns="38100" bIns="38100" anchor="ctr"/>
          <a:lstStyle/>
          <a:p>
            <a:pPr algn="ctr" defTabSz="1295400">
              <a:buClr>
                <a:srgbClr val="FFFFFF"/>
              </a:buClr>
              <a:defRPr sz="2400">
                <a:solidFill>
                  <a:srgbClr val="FFFFFF"/>
                </a:solidFill>
                <a:uFill>
                  <a:solidFill>
                    <a:srgbClr val="FFFFFF"/>
                  </a:solidFill>
                </a:uFill>
                <a:latin typeface="Perpetua"/>
                <a:ea typeface="Perpetua"/>
                <a:cs typeface="Perpetua"/>
                <a:sym typeface="Perpetua"/>
              </a:defRPr>
            </a:pPr>
            <a:endParaRPr/>
          </a:p>
        </p:txBody>
      </p:sp>
      <p:sp>
        <p:nvSpPr>
          <p:cNvPr id="1533" name="Rounded Rectangle"/>
          <p:cNvSpPr/>
          <p:nvPr/>
        </p:nvSpPr>
        <p:spPr>
          <a:xfrm>
            <a:off x="91033" y="99207"/>
            <a:ext cx="12819020" cy="9519513"/>
          </a:xfrm>
          <a:prstGeom prst="roundRect">
            <a:avLst>
              <a:gd name="adj" fmla="val 3466"/>
            </a:avLst>
          </a:prstGeom>
          <a:solidFill>
            <a:srgbClr val="FFFFFF"/>
          </a:solidFill>
          <a:ln w="6350" cap="sq">
            <a:solidFill>
              <a:srgbClr val="000000"/>
            </a:solidFill>
          </a:ln>
        </p:spPr>
        <p:txBody>
          <a:bodyPr lIns="0" tIns="0" rIns="0" bIns="0"/>
          <a:lstStyle/>
          <a:p>
            <a:pPr defTabSz="1295400">
              <a:defRPr sz="2400">
                <a:uFill>
                  <a:solidFill>
                    <a:srgbClr val="000000"/>
                  </a:solidFill>
                </a:uFill>
                <a:latin typeface="Verdana"/>
                <a:ea typeface="Verdana"/>
                <a:cs typeface="Verdana"/>
                <a:sym typeface="Verdana"/>
              </a:defRPr>
            </a:pPr>
            <a:endParaRPr/>
          </a:p>
        </p:txBody>
      </p:sp>
      <p:sp>
        <p:nvSpPr>
          <p:cNvPr id="1534" name="Rectangle"/>
          <p:cNvSpPr/>
          <p:nvPr/>
        </p:nvSpPr>
        <p:spPr>
          <a:xfrm>
            <a:off x="330200" y="1511300"/>
            <a:ext cx="12153900" cy="1295400"/>
          </a:xfrm>
          <a:prstGeom prst="rect">
            <a:avLst/>
          </a:prstGeom>
          <a:solidFill>
            <a:srgbClr val="FFFFFF"/>
          </a:solidFill>
        </p:spPr>
        <p:txBody>
          <a:bodyPr lIns="38100" tIns="38100" rIns="38100" bIns="38100"/>
          <a:lstStyle/>
          <a:p>
            <a:pPr defTabSz="1295400">
              <a:buClr>
                <a:srgbClr val="000000"/>
              </a:buClr>
              <a:defRPr sz="2400">
                <a:uFill>
                  <a:solidFill>
                    <a:srgbClr val="000000"/>
                  </a:solidFill>
                </a:uFill>
                <a:latin typeface="Verdana"/>
                <a:ea typeface="Verdana"/>
                <a:cs typeface="Verdana"/>
                <a:sym typeface="Verdana"/>
              </a:defRPr>
            </a:pPr>
            <a:endParaRPr/>
          </a:p>
        </p:txBody>
      </p:sp>
      <p:sp>
        <p:nvSpPr>
          <p:cNvPr id="1535" name="Research Objective"/>
          <p:cNvSpPr txBox="1">
            <a:spLocks noGrp="1"/>
          </p:cNvSpPr>
          <p:nvPr>
            <p:ph type="title"/>
          </p:nvPr>
        </p:nvSpPr>
        <p:spPr>
          <a:xfrm>
            <a:off x="647700" y="-546100"/>
            <a:ext cx="11709400" cy="1625600"/>
          </a:xfrm>
          <a:prstGeom prst="rect">
            <a:avLst/>
          </a:prstGeom>
        </p:spPr>
        <p:txBody>
          <a:bodyPr/>
          <a:lstStyle>
            <a:lvl1pPr>
              <a:defRPr sz="3400"/>
            </a:lvl1pPr>
          </a:lstStyle>
          <a:p>
            <a:pPr>
              <a:defRPr sz="5600"/>
            </a:pPr>
            <a:r>
              <a:rPr sz="3400"/>
              <a:t>Research Objective</a:t>
            </a:r>
          </a:p>
        </p:txBody>
      </p:sp>
      <p:sp>
        <p:nvSpPr>
          <p:cNvPr id="1536" name="Detect change (vegetation quantity) in Gatineau Park’s forests…"/>
          <p:cNvSpPr txBox="1">
            <a:spLocks noGrp="1"/>
          </p:cNvSpPr>
          <p:nvPr>
            <p:ph type="body" idx="1"/>
          </p:nvPr>
        </p:nvSpPr>
        <p:spPr>
          <a:xfrm>
            <a:off x="546100" y="1079500"/>
            <a:ext cx="13004800" cy="5092700"/>
          </a:xfrm>
          <a:prstGeom prst="rect">
            <a:avLst/>
          </a:prstGeom>
        </p:spPr>
        <p:txBody>
          <a:bodyPr/>
          <a:lstStyle/>
          <a:p>
            <a:pPr marL="406400" indent="-406400">
              <a:lnSpc>
                <a:spcPct val="80000"/>
              </a:lnSpc>
            </a:pPr>
            <a:r>
              <a:rPr sz="2400">
                <a:latin typeface="Franklin Gothic Book"/>
                <a:ea typeface="Franklin Gothic Book"/>
                <a:cs typeface="Franklin Gothic Book"/>
                <a:sym typeface="Franklin Gothic Book"/>
              </a:rPr>
              <a:t>Detect change (vegetation quantity) in Gatineau Park’s forests</a:t>
            </a:r>
          </a:p>
          <a:p>
            <a:pPr marL="1409700" lvl="1" indent="-762000">
              <a:lnSpc>
                <a:spcPct val="80000"/>
              </a:lnSpc>
              <a:buSzTx/>
              <a:buFont typeface="Wingdings 2"/>
              <a:buNone/>
              <a:defRPr sz="2400">
                <a:latin typeface="Franklin Gothic Book"/>
                <a:ea typeface="Franklin Gothic Book"/>
                <a:cs typeface="Franklin Gothic Book"/>
                <a:sym typeface="Franklin Gothic Book"/>
              </a:defRPr>
            </a:pPr>
            <a:endParaRPr sz="2400">
              <a:latin typeface="Franklin Gothic Book"/>
              <a:ea typeface="Franklin Gothic Book"/>
              <a:cs typeface="Franklin Gothic Book"/>
              <a:sym typeface="Franklin Gothic Book"/>
            </a:endParaRPr>
          </a:p>
          <a:p>
            <a:pPr marL="406400" indent="-406400">
              <a:lnSpc>
                <a:spcPct val="80000"/>
              </a:lnSpc>
            </a:pPr>
            <a:r>
              <a:rPr sz="2400">
                <a:latin typeface="Franklin Gothic Book"/>
                <a:ea typeface="Franklin Gothic Book"/>
                <a:cs typeface="Franklin Gothic Book"/>
                <a:sym typeface="Franklin Gothic Book"/>
              </a:rPr>
              <a:t>Objectives were to determine:</a:t>
            </a:r>
          </a:p>
          <a:p>
            <a:pPr marL="609600" indent="-609600">
              <a:lnSpc>
                <a:spcPct val="80000"/>
              </a:lnSpc>
              <a:defRPr sz="2200">
                <a:latin typeface="Franklin Gothic Book"/>
                <a:ea typeface="Franklin Gothic Book"/>
                <a:cs typeface="Franklin Gothic Book"/>
                <a:sym typeface="Franklin Gothic Book"/>
              </a:defRPr>
            </a:pPr>
            <a:endParaRPr sz="2400">
              <a:latin typeface="Franklin Gothic Book"/>
              <a:ea typeface="Franklin Gothic Book"/>
              <a:cs typeface="Franklin Gothic Book"/>
              <a:sym typeface="Franklin Gothic Book"/>
            </a:endParaRPr>
          </a:p>
          <a:p>
            <a:pPr marL="802341" lvl="1" indent="-345141">
              <a:lnSpc>
                <a:spcPct val="80000"/>
              </a:lnSpc>
              <a:buFont typeface="Franklin Gothic Book"/>
              <a:buAutoNum type="arabicParenR"/>
            </a:pPr>
            <a:r>
              <a:rPr sz="2200">
                <a:latin typeface="Franklin Gothic Book"/>
                <a:ea typeface="Franklin Gothic Book"/>
                <a:cs typeface="Franklin Gothic Book"/>
                <a:sym typeface="Franklin Gothic Book"/>
              </a:rPr>
              <a:t>Statistically significant relationships between ground-based estimates of </a:t>
            </a:r>
          </a:p>
          <a:p>
            <a:pPr marL="1409700" lvl="1" indent="-762000">
              <a:lnSpc>
                <a:spcPct val="80000"/>
              </a:lnSpc>
              <a:buSzTx/>
              <a:buFont typeface="Wingdings 2"/>
              <a:buNone/>
            </a:pPr>
            <a:r>
              <a:rPr sz="2200">
                <a:latin typeface="Franklin Gothic Book"/>
                <a:ea typeface="Franklin Gothic Book"/>
                <a:cs typeface="Franklin Gothic Book"/>
                <a:sym typeface="Franklin Gothic Book"/>
              </a:rPr>
              <a:t>	vegetation quantity and Landsat TM 5 satellite imagery</a:t>
            </a:r>
          </a:p>
          <a:p>
            <a:pPr marL="990600" lvl="1" indent="-533400">
              <a:lnSpc>
                <a:spcPct val="80000"/>
              </a:lnSpc>
              <a:buFont typeface="Franklin Gothic Book"/>
              <a:buAutoNum type="arabicParenR"/>
              <a:defRPr sz="2200">
                <a:latin typeface="Franklin Gothic Book"/>
                <a:ea typeface="Franklin Gothic Book"/>
                <a:cs typeface="Franklin Gothic Book"/>
                <a:sym typeface="Franklin Gothic Book"/>
              </a:defRPr>
            </a:pPr>
            <a:endParaRPr sz="2200">
              <a:latin typeface="Franklin Gothic Book"/>
              <a:ea typeface="Franklin Gothic Book"/>
              <a:cs typeface="Franklin Gothic Book"/>
              <a:sym typeface="Franklin Gothic Book"/>
            </a:endParaRPr>
          </a:p>
          <a:p>
            <a:pPr marL="802341" lvl="1" indent="-345141">
              <a:lnSpc>
                <a:spcPct val="80000"/>
              </a:lnSpc>
              <a:buFont typeface="Franklin Gothic Book"/>
              <a:buAutoNum type="arabicParenR"/>
            </a:pPr>
            <a:r>
              <a:rPr sz="2200">
                <a:latin typeface="Franklin Gothic Book"/>
                <a:ea typeface="Franklin Gothic Book"/>
                <a:cs typeface="Franklin Gothic Book"/>
                <a:sym typeface="Franklin Gothic Book"/>
              </a:rPr>
              <a:t>The location, direction, and magnitude of spectral change</a:t>
            </a:r>
          </a:p>
          <a:p>
            <a:pPr marL="990600" lvl="1" indent="-533400">
              <a:lnSpc>
                <a:spcPct val="80000"/>
              </a:lnSpc>
              <a:buFont typeface="Franklin Gothic Book"/>
              <a:buAutoNum type="arabicParenR"/>
              <a:defRPr sz="2200">
                <a:latin typeface="Franklin Gothic Book"/>
                <a:ea typeface="Franklin Gothic Book"/>
                <a:cs typeface="Franklin Gothic Book"/>
                <a:sym typeface="Franklin Gothic Book"/>
              </a:defRPr>
            </a:pPr>
            <a:endParaRPr sz="2200">
              <a:latin typeface="Franklin Gothic Book"/>
              <a:ea typeface="Franklin Gothic Book"/>
              <a:cs typeface="Franklin Gothic Book"/>
              <a:sym typeface="Franklin Gothic Book"/>
            </a:endParaRPr>
          </a:p>
          <a:p>
            <a:pPr marL="802341" lvl="1" indent="-345141">
              <a:lnSpc>
                <a:spcPct val="80000"/>
              </a:lnSpc>
              <a:buFont typeface="Franklin Gothic Book"/>
              <a:buAutoNum type="arabicParenR" startAt="2"/>
            </a:pPr>
            <a:r>
              <a:rPr sz="2200">
                <a:latin typeface="Franklin Gothic Book"/>
                <a:ea typeface="Franklin Gothic Book"/>
                <a:cs typeface="Franklin Gothic Book"/>
                <a:sym typeface="Franklin Gothic Book"/>
              </a:rPr>
              <a:t>The vegetation communities being impacted and the causal effects of</a:t>
            </a:r>
          </a:p>
          <a:p>
            <a:pPr marL="1409700" lvl="1" indent="-762000">
              <a:lnSpc>
                <a:spcPct val="80000"/>
              </a:lnSpc>
              <a:buSzTx/>
              <a:buFont typeface="Wingdings 2"/>
              <a:buNone/>
            </a:pPr>
            <a:r>
              <a:rPr sz="2200">
                <a:latin typeface="Franklin Gothic Book"/>
                <a:ea typeface="Franklin Gothic Book"/>
                <a:cs typeface="Franklin Gothic Book"/>
                <a:sym typeface="Franklin Gothic Book"/>
              </a:rPr>
              <a:t>	 change (based on objectives 1 and 2).</a:t>
            </a:r>
          </a:p>
        </p:txBody>
      </p:sp>
      <p:pic>
        <p:nvPicPr>
          <p:cNvPr id="1537" name="image12.png" descr="image12.png"/>
          <p:cNvPicPr>
            <a:picLocks noChangeAspect="1"/>
          </p:cNvPicPr>
          <p:nvPr/>
        </p:nvPicPr>
        <p:blipFill>
          <a:blip r:embed="rId3">
            <a:extLst/>
          </a:blip>
          <a:srcRect l="12560"/>
          <a:stretch>
            <a:fillRect/>
          </a:stretch>
        </p:blipFill>
        <p:spPr>
          <a:xfrm>
            <a:off x="6500230" y="5308600"/>
            <a:ext cx="5996573" cy="4114800"/>
          </a:xfrm>
          <a:prstGeom prst="rect">
            <a:avLst/>
          </a:prstGeom>
          <a:ln w="12700">
            <a:miter lim="400000"/>
          </a:ln>
        </p:spPr>
      </p:pic>
      <p:pic>
        <p:nvPicPr>
          <p:cNvPr id="1538" name="image13.jpg" descr="image13.jpg"/>
          <p:cNvPicPr>
            <a:picLocks noChangeAspect="1"/>
          </p:cNvPicPr>
          <p:nvPr/>
        </p:nvPicPr>
        <p:blipFill>
          <a:blip r:embed="rId4">
            <a:extLst/>
          </a:blip>
          <a:stretch>
            <a:fillRect/>
          </a:stretch>
        </p:blipFill>
        <p:spPr>
          <a:xfrm>
            <a:off x="647700" y="5308600"/>
            <a:ext cx="5527040" cy="4145280"/>
          </a:xfrm>
          <a:prstGeom prst="rect">
            <a:avLst/>
          </a:prstGeom>
          <a:ln>
            <a:solidFill>
              <a:srgbClr val="000000">
                <a:alpha val="18000"/>
              </a:srgbClr>
            </a:solidFill>
          </a:ln>
        </p:spPr>
      </p:pic>
      <p:pic>
        <p:nvPicPr>
          <p:cNvPr id="1539" name="image14.jpg" descr="image14.jpg"/>
          <p:cNvPicPr>
            <a:picLocks noChangeAspect="1"/>
          </p:cNvPicPr>
          <p:nvPr/>
        </p:nvPicPr>
        <p:blipFill>
          <a:blip r:embed="rId5">
            <a:extLst/>
          </a:blip>
          <a:stretch>
            <a:fillRect/>
          </a:stretch>
        </p:blipFill>
        <p:spPr>
          <a:xfrm rot="5400000">
            <a:off x="672609" y="8217390"/>
            <a:ext cx="1274298" cy="1324117"/>
          </a:xfrm>
          <a:prstGeom prst="rect">
            <a:avLst/>
          </a:prstGeom>
          <a:ln w="12700"/>
        </p:spPr>
      </p:pic>
      <p:sp>
        <p:nvSpPr>
          <p:cNvPr id="1540" name="June 9, 2010 – Champlain Lookout"/>
          <p:cNvSpPr txBox="1"/>
          <p:nvPr/>
        </p:nvSpPr>
        <p:spPr>
          <a:xfrm>
            <a:off x="647700" y="5308600"/>
            <a:ext cx="5994400" cy="304800"/>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lvl1pPr defTabSz="1295400">
              <a:buClr>
                <a:srgbClr val="0E0E0E"/>
              </a:buClr>
              <a:buFont typeface="Franklin Gothic Book"/>
              <a:defRPr sz="1600">
                <a:solidFill>
                  <a:srgbClr val="0E0E0E"/>
                </a:solidFill>
                <a:uFill>
                  <a:solidFill>
                    <a:srgbClr val="0E0E0E"/>
                  </a:solidFill>
                </a:uFill>
                <a:latin typeface="Franklin Gothic Book"/>
                <a:ea typeface="Franklin Gothic Book"/>
                <a:cs typeface="Franklin Gothic Book"/>
                <a:sym typeface="Franklin Gothic Book"/>
              </a:defRPr>
            </a:lvl1pPr>
          </a:lstStyle>
          <a:p>
            <a:pPr>
              <a:defRPr sz="2400">
                <a:solidFill>
                  <a:srgbClr val="000000"/>
                </a:solidFill>
                <a:uFill>
                  <a:solidFill>
                    <a:srgbClr val="000000"/>
                  </a:solidFill>
                </a:uFill>
                <a:latin typeface="Verdana"/>
                <a:ea typeface="Verdana"/>
                <a:cs typeface="Verdana"/>
                <a:sym typeface="Verdana"/>
              </a:defRPr>
            </a:pPr>
            <a:r>
              <a:rPr sz="1600">
                <a:solidFill>
                  <a:srgbClr val="0E0E0E"/>
                </a:solidFill>
                <a:uFill>
                  <a:solidFill>
                    <a:srgbClr val="0E0E0E"/>
                  </a:solidFill>
                </a:uFill>
                <a:latin typeface="Franklin Gothic Book"/>
                <a:ea typeface="Franklin Gothic Book"/>
                <a:cs typeface="Franklin Gothic Book"/>
                <a:sym typeface="Franklin Gothic Book"/>
              </a:rPr>
              <a:t>June 9, 2010 – Champlain Lookout</a:t>
            </a:r>
          </a:p>
        </p:txBody>
      </p:sp>
    </p:spTree>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 name="Rectangle"/>
          <p:cNvSpPr/>
          <p:nvPr/>
        </p:nvSpPr>
        <p:spPr>
          <a:xfrm>
            <a:off x="0" y="0"/>
            <a:ext cx="13017500" cy="9753600"/>
          </a:xfrm>
          <a:prstGeom prst="rect">
            <a:avLst/>
          </a:prstGeom>
          <a:solidFill>
            <a:srgbClr val="FFFFFF"/>
          </a:solidFill>
          <a:ln w="12700"/>
        </p:spPr>
        <p:txBody>
          <a:bodyPr lIns="38100" tIns="38100" rIns="38100" bIns="38100" anchor="ctr"/>
          <a:lstStyle/>
          <a:p>
            <a:pPr algn="ctr" defTabSz="1295400">
              <a:buClr>
                <a:srgbClr val="FFFFFF"/>
              </a:buClr>
              <a:defRPr sz="2400">
                <a:solidFill>
                  <a:srgbClr val="FFFFFF"/>
                </a:solidFill>
                <a:uFill>
                  <a:solidFill>
                    <a:srgbClr val="FFFFFF"/>
                  </a:solidFill>
                </a:uFill>
                <a:latin typeface="Perpetua"/>
                <a:ea typeface="Perpetua"/>
                <a:cs typeface="Perpetua"/>
                <a:sym typeface="Perpetua"/>
              </a:defRPr>
            </a:pPr>
            <a:endParaRPr/>
          </a:p>
        </p:txBody>
      </p:sp>
      <p:sp>
        <p:nvSpPr>
          <p:cNvPr id="1545" name="Rounded Rectangle"/>
          <p:cNvSpPr/>
          <p:nvPr/>
        </p:nvSpPr>
        <p:spPr>
          <a:xfrm>
            <a:off x="91033" y="99207"/>
            <a:ext cx="12819020" cy="9519513"/>
          </a:xfrm>
          <a:prstGeom prst="roundRect">
            <a:avLst>
              <a:gd name="adj" fmla="val 3466"/>
            </a:avLst>
          </a:prstGeom>
          <a:solidFill>
            <a:srgbClr val="FFFFFF"/>
          </a:solidFill>
          <a:ln w="6350" cap="sq">
            <a:solidFill>
              <a:srgbClr val="000000"/>
            </a:solidFill>
          </a:ln>
        </p:spPr>
        <p:txBody>
          <a:bodyPr lIns="0" tIns="0" rIns="0" bIns="0"/>
          <a:lstStyle/>
          <a:p>
            <a:pPr defTabSz="1295400">
              <a:defRPr sz="2400">
                <a:uFill>
                  <a:solidFill>
                    <a:srgbClr val="000000"/>
                  </a:solidFill>
                </a:uFill>
                <a:latin typeface="Verdana"/>
                <a:ea typeface="Verdana"/>
                <a:cs typeface="Verdana"/>
                <a:sym typeface="Verdana"/>
              </a:defRPr>
            </a:pPr>
            <a:endParaRPr/>
          </a:p>
        </p:txBody>
      </p:sp>
      <p:sp>
        <p:nvSpPr>
          <p:cNvPr id="1546" name="Image calibration of 13 near-anniversary images (1987 to 2010)..."/>
          <p:cNvSpPr txBox="1">
            <a:spLocks noGrp="1"/>
          </p:cNvSpPr>
          <p:nvPr>
            <p:ph type="title"/>
          </p:nvPr>
        </p:nvSpPr>
        <p:spPr>
          <a:xfrm>
            <a:off x="546100" y="215900"/>
            <a:ext cx="12788900" cy="810542"/>
          </a:xfrm>
          <a:prstGeom prst="rect">
            <a:avLst/>
          </a:prstGeom>
        </p:spPr>
        <p:txBody>
          <a:bodyPr/>
          <a:lstStyle>
            <a:lvl1pPr>
              <a:defRPr sz="2800"/>
            </a:lvl1pPr>
          </a:lstStyle>
          <a:p>
            <a:pPr>
              <a:defRPr sz="5600"/>
            </a:pPr>
            <a:r>
              <a:rPr sz="2800"/>
              <a:t>Image calibration of 13 near-anniversary images (1987 to 2010)...</a:t>
            </a:r>
          </a:p>
        </p:txBody>
      </p:sp>
      <p:sp>
        <p:nvSpPr>
          <p:cNvPr id="1547" name="Plot-level trajectories improve R2 increases, standard error (SE) decreases"/>
          <p:cNvSpPr txBox="1"/>
          <p:nvPr/>
        </p:nvSpPr>
        <p:spPr>
          <a:xfrm>
            <a:off x="431800" y="8559800"/>
            <a:ext cx="12052300" cy="495300"/>
          </a:xfrm>
          <a:prstGeom prst="rect">
            <a:avLst/>
          </a:prstGeom>
          <a:ln>
            <a:solidFill>
              <a:srgbClr val="929292"/>
            </a:solidFill>
          </a:ln>
          <a:extLst>
            <a:ext uri="{C572A759-6A51-4108-AA02-DFA0A04FC94B}">
              <ma14:wrappingTextBoxFlag xmlns:ma14="http://schemas.microsoft.com/office/mac/drawingml/2011/main" xmlns="" val="1"/>
            </a:ext>
          </a:extLst>
        </p:spPr>
        <p:txBody>
          <a:bodyPr lIns="38100" tIns="38100" rIns="38100" bIns="38100">
            <a:spAutoFit/>
          </a:bodyPr>
          <a:lstStyle/>
          <a:p>
            <a:pPr defTabSz="1295400">
              <a:buClr>
                <a:srgbClr val="000000"/>
              </a:buClr>
              <a:buSzPct val="100000"/>
              <a:buFont typeface="Arial"/>
              <a:buChar char="•"/>
              <a:defRPr sz="2400">
                <a:uFill>
                  <a:solidFill>
                    <a:srgbClr val="000000"/>
                  </a:solidFill>
                </a:uFill>
                <a:latin typeface="Verdana"/>
                <a:ea typeface="Verdana"/>
                <a:cs typeface="Verdana"/>
                <a:sym typeface="Verdana"/>
              </a:defRPr>
            </a:pPr>
            <a:r>
              <a:rPr sz="2200"/>
              <a:t>Plot-level trajectories improve </a:t>
            </a:r>
            <a:r>
              <a:rPr sz="2200">
                <a:latin typeface="Wingdings"/>
                <a:ea typeface="Wingdings"/>
                <a:cs typeface="Wingdings"/>
                <a:sym typeface="Wingdings"/>
              </a:rPr>
              <a:t></a:t>
            </a:r>
            <a:r>
              <a:rPr sz="2200"/>
              <a:t>R</a:t>
            </a:r>
            <a:r>
              <a:rPr sz="2200" baseline="30545"/>
              <a:t>2 </a:t>
            </a:r>
            <a:r>
              <a:rPr sz="2200"/>
              <a:t>increases</a:t>
            </a:r>
            <a:r>
              <a:rPr sz="2200" baseline="-19818"/>
              <a:t>,</a:t>
            </a:r>
            <a:r>
              <a:rPr sz="2200"/>
              <a:t> standard error (SE) decreases</a:t>
            </a:r>
          </a:p>
        </p:txBody>
      </p:sp>
      <p:pic>
        <p:nvPicPr>
          <p:cNvPr id="1548" name="image24.png" descr="image24.png"/>
          <p:cNvPicPr>
            <a:picLocks noChangeAspect="1"/>
          </p:cNvPicPr>
          <p:nvPr/>
        </p:nvPicPr>
        <p:blipFill>
          <a:blip r:embed="rId2">
            <a:extLst/>
          </a:blip>
          <a:srcRect l="2395" t="3867" r="1197" b="966"/>
          <a:stretch>
            <a:fillRect/>
          </a:stretch>
        </p:blipFill>
        <p:spPr>
          <a:xfrm>
            <a:off x="3851742" y="2228339"/>
            <a:ext cx="8936313" cy="5466169"/>
          </a:xfrm>
          <a:prstGeom prst="rect">
            <a:avLst/>
          </a:prstGeom>
          <a:ln w="12700">
            <a:miter lim="400000"/>
          </a:ln>
        </p:spPr>
      </p:pic>
      <p:pic>
        <p:nvPicPr>
          <p:cNvPr id="1549" name="image25.jpg" descr="image25.jpg"/>
          <p:cNvPicPr>
            <a:picLocks noChangeAspect="1"/>
          </p:cNvPicPr>
          <p:nvPr/>
        </p:nvPicPr>
        <p:blipFill>
          <a:blip r:embed="rId3">
            <a:extLst/>
          </a:blip>
          <a:stretch>
            <a:fillRect/>
          </a:stretch>
        </p:blipFill>
        <p:spPr>
          <a:xfrm>
            <a:off x="304617" y="4986931"/>
            <a:ext cx="3239940" cy="2429957"/>
          </a:xfrm>
          <a:prstGeom prst="rect">
            <a:avLst/>
          </a:prstGeom>
          <a:ln w="73025">
            <a:solidFill>
              <a:srgbClr val="50A400"/>
            </a:solidFill>
          </a:ln>
        </p:spPr>
      </p:pic>
      <p:pic>
        <p:nvPicPr>
          <p:cNvPr id="1550" name="image26.jpg" descr="image26.jpg"/>
          <p:cNvPicPr>
            <a:picLocks noChangeAspect="1"/>
          </p:cNvPicPr>
          <p:nvPr/>
        </p:nvPicPr>
        <p:blipFill>
          <a:blip r:embed="rId4">
            <a:extLst/>
          </a:blip>
          <a:stretch>
            <a:fillRect/>
          </a:stretch>
        </p:blipFill>
        <p:spPr>
          <a:xfrm flipH="1">
            <a:off x="304617" y="2106594"/>
            <a:ext cx="3271704" cy="2368429"/>
          </a:xfrm>
          <a:prstGeom prst="rect">
            <a:avLst/>
          </a:prstGeom>
          <a:ln w="66675">
            <a:solidFill>
              <a:srgbClr val="FF2600"/>
            </a:solidFill>
          </a:ln>
        </p:spPr>
      </p:pic>
    </p:spTree>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Rectangle"/>
          <p:cNvSpPr/>
          <p:nvPr/>
        </p:nvSpPr>
        <p:spPr>
          <a:xfrm>
            <a:off x="0" y="0"/>
            <a:ext cx="13017500" cy="9753600"/>
          </a:xfrm>
          <a:prstGeom prst="rect">
            <a:avLst/>
          </a:prstGeom>
          <a:solidFill>
            <a:srgbClr val="FFFFFF"/>
          </a:solidFill>
          <a:ln w="12700"/>
        </p:spPr>
        <p:txBody>
          <a:bodyPr lIns="38100" tIns="38100" rIns="38100" bIns="38100" anchor="ctr"/>
          <a:lstStyle/>
          <a:p>
            <a:pPr algn="ctr" defTabSz="1295400">
              <a:buClr>
                <a:srgbClr val="FFFFFF"/>
              </a:buClr>
              <a:defRPr sz="2400">
                <a:solidFill>
                  <a:srgbClr val="FFFFFF"/>
                </a:solidFill>
                <a:uFill>
                  <a:solidFill>
                    <a:srgbClr val="FFFFFF"/>
                  </a:solidFill>
                </a:uFill>
                <a:latin typeface="Perpetua"/>
                <a:ea typeface="Perpetua"/>
                <a:cs typeface="Perpetua"/>
                <a:sym typeface="Perpetua"/>
              </a:defRPr>
            </a:pPr>
            <a:endParaRPr/>
          </a:p>
        </p:txBody>
      </p:sp>
      <p:sp>
        <p:nvSpPr>
          <p:cNvPr id="1553" name="Rounded Rectangle"/>
          <p:cNvSpPr/>
          <p:nvPr/>
        </p:nvSpPr>
        <p:spPr>
          <a:xfrm>
            <a:off x="91033" y="99207"/>
            <a:ext cx="12819020" cy="9519513"/>
          </a:xfrm>
          <a:prstGeom prst="roundRect">
            <a:avLst>
              <a:gd name="adj" fmla="val 3466"/>
            </a:avLst>
          </a:prstGeom>
          <a:solidFill>
            <a:srgbClr val="FFFFFF"/>
          </a:solidFill>
          <a:ln w="6350" cap="sq">
            <a:solidFill>
              <a:srgbClr val="000000"/>
            </a:solidFill>
          </a:ln>
        </p:spPr>
        <p:txBody>
          <a:bodyPr lIns="0" tIns="0" rIns="0" bIns="0"/>
          <a:lstStyle/>
          <a:p>
            <a:pPr defTabSz="1295400">
              <a:defRPr sz="2400">
                <a:uFill>
                  <a:solidFill>
                    <a:srgbClr val="000000"/>
                  </a:solidFill>
                </a:uFill>
                <a:latin typeface="Verdana"/>
                <a:ea typeface="Verdana"/>
                <a:cs typeface="Verdana"/>
                <a:sym typeface="Verdana"/>
              </a:defRPr>
            </a:pPr>
            <a:endParaRPr/>
          </a:p>
        </p:txBody>
      </p:sp>
      <p:sp>
        <p:nvSpPr>
          <p:cNvPr id="1554" name="Rectangle"/>
          <p:cNvSpPr/>
          <p:nvPr/>
        </p:nvSpPr>
        <p:spPr>
          <a:xfrm>
            <a:off x="546100" y="1841500"/>
            <a:ext cx="12052300" cy="330200"/>
          </a:xfrm>
          <a:prstGeom prst="rect">
            <a:avLst/>
          </a:prstGeom>
          <a:solidFill>
            <a:srgbClr val="FFFFFF"/>
          </a:solidFill>
        </p:spPr>
        <p:txBody>
          <a:bodyPr lIns="38100" tIns="38100" rIns="38100" bIns="38100"/>
          <a:lstStyle/>
          <a:p>
            <a:pPr defTabSz="1295400">
              <a:buClr>
                <a:srgbClr val="000000"/>
              </a:buClr>
              <a:defRPr sz="2400">
                <a:uFill>
                  <a:solidFill>
                    <a:srgbClr val="000000"/>
                  </a:solidFill>
                </a:uFill>
                <a:latin typeface="Verdana"/>
                <a:ea typeface="Verdana"/>
                <a:cs typeface="Verdana"/>
                <a:sym typeface="Verdana"/>
              </a:defRPr>
            </a:pPr>
            <a:endParaRPr/>
          </a:p>
        </p:txBody>
      </p:sp>
      <p:sp>
        <p:nvSpPr>
          <p:cNvPr id="1555" name="Mann-Kendall trend test"/>
          <p:cNvSpPr txBox="1"/>
          <p:nvPr/>
        </p:nvSpPr>
        <p:spPr>
          <a:xfrm>
            <a:off x="431800" y="431800"/>
            <a:ext cx="12585700" cy="558800"/>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p>
            <a:pPr defTabSz="1295400">
              <a:buClr>
                <a:srgbClr val="7C7777"/>
              </a:buClr>
              <a:buFont typeface="Franklin Gothic Book"/>
              <a:defRPr sz="2400">
                <a:uFill>
                  <a:solidFill>
                    <a:srgbClr val="000000"/>
                  </a:solidFill>
                </a:uFill>
                <a:latin typeface="Verdana"/>
                <a:ea typeface="Verdana"/>
                <a:cs typeface="Verdana"/>
                <a:sym typeface="Verdana"/>
              </a:defRPr>
            </a:pPr>
            <a:r>
              <a:rPr sz="3400">
                <a:solidFill>
                  <a:srgbClr val="7C7777"/>
                </a:solidFill>
                <a:uFill>
                  <a:solidFill>
                    <a:srgbClr val="7C7777"/>
                  </a:solidFill>
                </a:uFill>
                <a:latin typeface="Franklin Gothic Book"/>
                <a:ea typeface="Franklin Gothic Book"/>
                <a:cs typeface="Franklin Gothic Book"/>
                <a:sym typeface="Franklin Gothic Book"/>
              </a:rPr>
              <a:t>Mann-Kendall trend test</a:t>
            </a:r>
          </a:p>
        </p:txBody>
      </p:sp>
      <p:pic>
        <p:nvPicPr>
          <p:cNvPr id="1556" name="image27.png" descr="image27.png"/>
          <p:cNvPicPr>
            <a:picLocks noChangeAspect="1"/>
          </p:cNvPicPr>
          <p:nvPr/>
        </p:nvPicPr>
        <p:blipFill>
          <a:blip r:embed="rId3">
            <a:extLst/>
          </a:blip>
          <a:srcRect t="3427" r="4126"/>
          <a:stretch>
            <a:fillRect/>
          </a:stretch>
        </p:blipFill>
        <p:spPr>
          <a:xfrm>
            <a:off x="2370666" y="3428842"/>
            <a:ext cx="8325049" cy="5674520"/>
          </a:xfrm>
          <a:prstGeom prst="rect">
            <a:avLst/>
          </a:prstGeom>
          <a:ln w="12700">
            <a:miter lim="400000"/>
          </a:ln>
        </p:spPr>
      </p:pic>
      <p:sp>
        <p:nvSpPr>
          <p:cNvPr id="1557" name="Vegetation Quantity"/>
          <p:cNvSpPr txBox="1"/>
          <p:nvPr/>
        </p:nvSpPr>
        <p:spPr>
          <a:xfrm rot="16200000">
            <a:off x="35264" y="5754284"/>
            <a:ext cx="4025901" cy="482601"/>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lvl1pPr defTabSz="1295400">
              <a:buClr>
                <a:srgbClr val="000000"/>
              </a:buClr>
              <a:buFont typeface="Franklin Gothic Book"/>
              <a:defRPr sz="2800">
                <a:uFill>
                  <a:solidFill>
                    <a:srgbClr val="000000"/>
                  </a:solidFill>
                </a:uFill>
                <a:latin typeface="Franklin Gothic Book"/>
                <a:ea typeface="Franklin Gothic Book"/>
                <a:cs typeface="Franklin Gothic Book"/>
                <a:sym typeface="Franklin Gothic Book"/>
              </a:defRPr>
            </a:lvl1pPr>
          </a:lstStyle>
          <a:p>
            <a:pPr>
              <a:defRPr sz="2400">
                <a:latin typeface="Verdana"/>
                <a:ea typeface="Verdana"/>
                <a:cs typeface="Verdana"/>
                <a:sym typeface="Verdana"/>
              </a:defRPr>
            </a:pPr>
            <a:r>
              <a:rPr sz="2800">
                <a:latin typeface="Franklin Gothic Book"/>
                <a:ea typeface="Franklin Gothic Book"/>
                <a:cs typeface="Franklin Gothic Book"/>
                <a:sym typeface="Franklin Gothic Book"/>
              </a:rPr>
              <a:t>Vegetation Quantity</a:t>
            </a:r>
          </a:p>
        </p:txBody>
      </p:sp>
      <p:sp>
        <p:nvSpPr>
          <p:cNvPr id="1558" name="Time"/>
          <p:cNvSpPr txBox="1"/>
          <p:nvPr/>
        </p:nvSpPr>
        <p:spPr>
          <a:xfrm>
            <a:off x="5956300" y="9105900"/>
            <a:ext cx="1320800" cy="482600"/>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lvl1pPr defTabSz="1295400">
              <a:buClr>
                <a:srgbClr val="000000"/>
              </a:buClr>
              <a:buFont typeface="Franklin Gothic Book"/>
              <a:defRPr sz="2800">
                <a:uFill>
                  <a:solidFill>
                    <a:srgbClr val="000000"/>
                  </a:solidFill>
                </a:uFill>
                <a:latin typeface="Franklin Gothic Book"/>
                <a:ea typeface="Franklin Gothic Book"/>
                <a:cs typeface="Franklin Gothic Book"/>
                <a:sym typeface="Franklin Gothic Book"/>
              </a:defRPr>
            </a:lvl1pPr>
          </a:lstStyle>
          <a:p>
            <a:pPr>
              <a:defRPr sz="2400">
                <a:latin typeface="Verdana"/>
                <a:ea typeface="Verdana"/>
                <a:cs typeface="Verdana"/>
                <a:sym typeface="Verdana"/>
              </a:defRPr>
            </a:pPr>
            <a:r>
              <a:rPr sz="2800">
                <a:latin typeface="Franklin Gothic Book"/>
                <a:ea typeface="Franklin Gothic Book"/>
                <a:cs typeface="Franklin Gothic Book"/>
                <a:sym typeface="Franklin Gothic Book"/>
              </a:rPr>
              <a:t>Time</a:t>
            </a:r>
          </a:p>
        </p:txBody>
      </p:sp>
      <p:sp>
        <p:nvSpPr>
          <p:cNvPr id="1559" name="Line"/>
          <p:cNvSpPr/>
          <p:nvPr/>
        </p:nvSpPr>
        <p:spPr>
          <a:xfrm>
            <a:off x="2705100" y="8775700"/>
            <a:ext cx="8128000" cy="0"/>
          </a:xfrm>
          <a:prstGeom prst="line">
            <a:avLst/>
          </a:prstGeom>
          <a:ln w="38100">
            <a:solidFill>
              <a:srgbClr val="000000"/>
            </a:solidFill>
            <a:tailEnd type="triangle"/>
          </a:ln>
        </p:spPr>
        <p:txBody>
          <a:bodyPr lIns="0" tIns="0" rIns="0" bIns="0"/>
          <a:lstStyle/>
          <a:p>
            <a:pPr defTabSz="647700">
              <a:defRPr sz="1600"/>
            </a:pPr>
            <a:endParaRPr/>
          </a:p>
        </p:txBody>
      </p:sp>
      <p:sp>
        <p:nvSpPr>
          <p:cNvPr id="1560" name="Line"/>
          <p:cNvSpPr/>
          <p:nvPr/>
        </p:nvSpPr>
        <p:spPr>
          <a:xfrm flipV="1">
            <a:off x="2705100" y="3136900"/>
            <a:ext cx="1" cy="5638800"/>
          </a:xfrm>
          <a:prstGeom prst="line">
            <a:avLst/>
          </a:prstGeom>
          <a:ln w="38100">
            <a:solidFill>
              <a:srgbClr val="000000"/>
            </a:solidFill>
            <a:tailEnd type="triangle"/>
          </a:ln>
        </p:spPr>
        <p:txBody>
          <a:bodyPr lIns="0" tIns="0" rIns="0" bIns="0"/>
          <a:lstStyle/>
          <a:p>
            <a:pPr defTabSz="647700">
              <a:defRPr sz="1600"/>
            </a:pPr>
            <a:endParaRPr/>
          </a:p>
        </p:txBody>
      </p:sp>
      <p:sp>
        <p:nvSpPr>
          <p:cNvPr id="1561" name="Line"/>
          <p:cNvSpPr/>
          <p:nvPr/>
        </p:nvSpPr>
        <p:spPr>
          <a:xfrm flipV="1">
            <a:off x="3797300" y="5638800"/>
            <a:ext cx="2057400" cy="1955800"/>
          </a:xfrm>
          <a:prstGeom prst="line">
            <a:avLst/>
          </a:prstGeom>
          <a:solidFill>
            <a:srgbClr val="DD5E1C"/>
          </a:solidFill>
          <a:ln w="38100">
            <a:solidFill>
              <a:srgbClr val="00BA63"/>
            </a:solidFill>
          </a:ln>
        </p:spPr>
        <p:txBody>
          <a:bodyPr lIns="50800" tIns="50800" rIns="50800" bIns="50800" anchor="ctr"/>
          <a:lstStyle/>
          <a:p>
            <a:endParaRPr/>
          </a:p>
        </p:txBody>
      </p:sp>
      <p:sp>
        <p:nvSpPr>
          <p:cNvPr id="1562" name="Line"/>
          <p:cNvSpPr/>
          <p:nvPr/>
        </p:nvSpPr>
        <p:spPr>
          <a:xfrm flipV="1">
            <a:off x="3898900" y="6070600"/>
            <a:ext cx="4445000" cy="1511300"/>
          </a:xfrm>
          <a:prstGeom prst="line">
            <a:avLst/>
          </a:prstGeom>
          <a:solidFill>
            <a:srgbClr val="DD5E1C"/>
          </a:solidFill>
          <a:ln w="38100">
            <a:solidFill>
              <a:srgbClr val="00BA63"/>
            </a:solidFill>
          </a:ln>
        </p:spPr>
        <p:txBody>
          <a:bodyPr lIns="50800" tIns="50800" rIns="50800" bIns="50800" anchor="ctr"/>
          <a:lstStyle/>
          <a:p>
            <a:endParaRPr/>
          </a:p>
        </p:txBody>
      </p:sp>
      <p:sp>
        <p:nvSpPr>
          <p:cNvPr id="1563" name="Line"/>
          <p:cNvSpPr/>
          <p:nvPr/>
        </p:nvSpPr>
        <p:spPr>
          <a:xfrm flipV="1">
            <a:off x="3797300" y="4660900"/>
            <a:ext cx="6070600" cy="2921000"/>
          </a:xfrm>
          <a:prstGeom prst="line">
            <a:avLst/>
          </a:prstGeom>
          <a:solidFill>
            <a:srgbClr val="DD5E1C"/>
          </a:solidFill>
          <a:ln w="38100">
            <a:solidFill>
              <a:srgbClr val="00BA63"/>
            </a:solidFill>
          </a:ln>
        </p:spPr>
        <p:txBody>
          <a:bodyPr lIns="50800" tIns="50800" rIns="50800" bIns="50800" anchor="ctr"/>
          <a:lstStyle/>
          <a:p>
            <a:endParaRPr/>
          </a:p>
        </p:txBody>
      </p:sp>
      <p:sp>
        <p:nvSpPr>
          <p:cNvPr id="1564" name="Line"/>
          <p:cNvSpPr/>
          <p:nvPr/>
        </p:nvSpPr>
        <p:spPr>
          <a:xfrm>
            <a:off x="5854700" y="5524500"/>
            <a:ext cx="2603500" cy="546100"/>
          </a:xfrm>
          <a:prstGeom prst="line">
            <a:avLst/>
          </a:prstGeom>
          <a:solidFill>
            <a:srgbClr val="DD5E1C"/>
          </a:solidFill>
          <a:ln w="38100">
            <a:solidFill>
              <a:srgbClr val="FF2600"/>
            </a:solidFill>
          </a:ln>
        </p:spPr>
        <p:txBody>
          <a:bodyPr lIns="50800" tIns="50800" rIns="50800" bIns="50800" anchor="ctr"/>
          <a:lstStyle/>
          <a:p>
            <a:endParaRPr/>
          </a:p>
        </p:txBody>
      </p:sp>
      <p:sp>
        <p:nvSpPr>
          <p:cNvPr id="1565" name="Line"/>
          <p:cNvSpPr/>
          <p:nvPr/>
        </p:nvSpPr>
        <p:spPr>
          <a:xfrm flipV="1">
            <a:off x="5956300" y="4660900"/>
            <a:ext cx="3898900" cy="863600"/>
          </a:xfrm>
          <a:prstGeom prst="line">
            <a:avLst/>
          </a:prstGeom>
          <a:solidFill>
            <a:srgbClr val="DD5E1C"/>
          </a:solidFill>
          <a:ln w="38100">
            <a:solidFill>
              <a:srgbClr val="00BA63"/>
            </a:solidFill>
          </a:ln>
        </p:spPr>
        <p:txBody>
          <a:bodyPr lIns="50800" tIns="50800" rIns="50800" bIns="50800" anchor="ctr"/>
          <a:lstStyle/>
          <a:p>
            <a:endParaRPr/>
          </a:p>
        </p:txBody>
      </p:sp>
      <p:sp>
        <p:nvSpPr>
          <p:cNvPr id="1566" name="Line"/>
          <p:cNvSpPr/>
          <p:nvPr/>
        </p:nvSpPr>
        <p:spPr>
          <a:xfrm flipV="1">
            <a:off x="8458200" y="4660900"/>
            <a:ext cx="1409701" cy="1409701"/>
          </a:xfrm>
          <a:prstGeom prst="line">
            <a:avLst/>
          </a:prstGeom>
          <a:solidFill>
            <a:srgbClr val="DD5E1C"/>
          </a:solidFill>
          <a:ln w="38100">
            <a:solidFill>
              <a:srgbClr val="00BA63"/>
            </a:solidFill>
          </a:ln>
        </p:spPr>
        <p:txBody>
          <a:bodyPr lIns="50800" tIns="50800" rIns="50800" bIns="50800" anchor="ctr"/>
          <a:lstStyle/>
          <a:p>
            <a:endParaRPr/>
          </a:p>
        </p:txBody>
      </p:sp>
      <p:sp>
        <p:nvSpPr>
          <p:cNvPr id="1567" name="Probability = 5/6"/>
          <p:cNvSpPr txBox="1"/>
          <p:nvPr/>
        </p:nvSpPr>
        <p:spPr>
          <a:xfrm>
            <a:off x="3136900" y="3467100"/>
            <a:ext cx="3162300" cy="419100"/>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lvl1pPr defTabSz="1295400">
              <a:buClr>
                <a:srgbClr val="000000"/>
              </a:buClr>
              <a:buFont typeface="Franklin Gothic Book"/>
              <a:defRPr sz="2400">
                <a:uFill>
                  <a:solidFill>
                    <a:srgbClr val="000000"/>
                  </a:solidFill>
                </a:uFill>
                <a:latin typeface="Franklin Gothic Book"/>
                <a:ea typeface="Franklin Gothic Book"/>
                <a:cs typeface="Franklin Gothic Book"/>
                <a:sym typeface="Franklin Gothic Book"/>
              </a:defRPr>
            </a:lvl1pPr>
          </a:lstStyle>
          <a:p>
            <a:pPr>
              <a:defRPr>
                <a:latin typeface="Verdana"/>
                <a:ea typeface="Verdana"/>
                <a:cs typeface="Verdana"/>
                <a:sym typeface="Verdana"/>
              </a:defRPr>
            </a:pPr>
            <a:r>
              <a:rPr>
                <a:latin typeface="Franklin Gothic Book"/>
                <a:ea typeface="Franklin Gothic Book"/>
                <a:cs typeface="Franklin Gothic Book"/>
                <a:sym typeface="Franklin Gothic Book"/>
              </a:rPr>
              <a:t>Probability = 5/6</a:t>
            </a:r>
          </a:p>
        </p:txBody>
      </p:sp>
      <p:sp>
        <p:nvSpPr>
          <p:cNvPr id="1568" name="Magnitude = mean slope of all iterations"/>
          <p:cNvSpPr txBox="1"/>
          <p:nvPr/>
        </p:nvSpPr>
        <p:spPr>
          <a:xfrm>
            <a:off x="3136900" y="3993218"/>
            <a:ext cx="7061200" cy="419101"/>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lvl1pPr defTabSz="1295400">
              <a:buClr>
                <a:srgbClr val="000000"/>
              </a:buClr>
              <a:buFont typeface="Franklin Gothic Book"/>
              <a:defRPr sz="2400">
                <a:uFill>
                  <a:solidFill>
                    <a:srgbClr val="000000"/>
                  </a:solidFill>
                </a:uFill>
                <a:latin typeface="Franklin Gothic Book"/>
                <a:ea typeface="Franklin Gothic Book"/>
                <a:cs typeface="Franklin Gothic Book"/>
                <a:sym typeface="Franklin Gothic Book"/>
              </a:defRPr>
            </a:lvl1pPr>
          </a:lstStyle>
          <a:p>
            <a:pPr>
              <a:defRPr>
                <a:latin typeface="Verdana"/>
                <a:ea typeface="Verdana"/>
                <a:cs typeface="Verdana"/>
                <a:sym typeface="Verdana"/>
              </a:defRPr>
            </a:pPr>
            <a:r>
              <a:rPr>
                <a:latin typeface="Franklin Gothic Book"/>
                <a:ea typeface="Franklin Gothic Book"/>
                <a:cs typeface="Franklin Gothic Book"/>
                <a:sym typeface="Franklin Gothic Book"/>
              </a:rPr>
              <a:t>Magnitude = mean slope of all iterations</a:t>
            </a:r>
          </a:p>
        </p:txBody>
      </p:sp>
      <p:sp>
        <p:nvSpPr>
          <p:cNvPr id="1569" name="Tests for a slope of zero in a variable ordered in time…"/>
          <p:cNvSpPr txBox="1"/>
          <p:nvPr/>
        </p:nvSpPr>
        <p:spPr>
          <a:xfrm>
            <a:off x="863600" y="1295400"/>
            <a:ext cx="12153900" cy="1104900"/>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p>
            <a:pPr defTabSz="1295400">
              <a:buClr>
                <a:srgbClr val="000000"/>
              </a:buClr>
              <a:buSzPct val="100000"/>
              <a:buFont typeface="Arial"/>
              <a:buChar char="•"/>
              <a:defRPr sz="2400">
                <a:uFill>
                  <a:solidFill>
                    <a:srgbClr val="000000"/>
                  </a:solidFill>
                </a:uFill>
                <a:latin typeface="Verdana"/>
                <a:ea typeface="Verdana"/>
                <a:cs typeface="Verdana"/>
                <a:sym typeface="Verdana"/>
              </a:defRPr>
            </a:pPr>
            <a:r>
              <a:rPr>
                <a:latin typeface="Franklin Gothic Book"/>
                <a:ea typeface="Franklin Gothic Book"/>
                <a:cs typeface="Franklin Gothic Book"/>
                <a:sym typeface="Franklin Gothic Book"/>
              </a:rPr>
              <a:t> Tests for a slope of zero in a variable ordered in time</a:t>
            </a:r>
          </a:p>
          <a:p>
            <a:pPr defTabSz="1295400">
              <a:buClr>
                <a:srgbClr val="000000"/>
              </a:buClr>
              <a:buFont typeface="Franklin Gothic Book"/>
              <a:defRPr sz="2400">
                <a:uFill>
                  <a:solidFill>
                    <a:srgbClr val="000000"/>
                  </a:solidFill>
                </a:uFill>
                <a:latin typeface="Verdana"/>
                <a:ea typeface="Verdana"/>
                <a:cs typeface="Verdana"/>
                <a:sym typeface="Verdana"/>
              </a:defRPr>
            </a:pPr>
            <a:r>
              <a:rPr>
                <a:latin typeface="Franklin Gothic Book"/>
                <a:ea typeface="Franklin Gothic Book"/>
                <a:cs typeface="Franklin Gothic Book"/>
                <a:sym typeface="Franklin Gothic Book"/>
              </a:rPr>
              <a:t> </a:t>
            </a:r>
          </a:p>
          <a:p>
            <a:pPr defTabSz="1295400">
              <a:buClr>
                <a:srgbClr val="000000"/>
              </a:buClr>
              <a:buSzPct val="100000"/>
              <a:buFont typeface="Arial"/>
              <a:buChar char="•"/>
              <a:defRPr sz="2400">
                <a:uFill>
                  <a:solidFill>
                    <a:srgbClr val="000000"/>
                  </a:solidFill>
                </a:uFill>
                <a:latin typeface="Verdana"/>
                <a:ea typeface="Verdana"/>
                <a:cs typeface="Verdana"/>
                <a:sym typeface="Verdana"/>
              </a:defRPr>
            </a:pPr>
            <a:r>
              <a:rPr>
                <a:latin typeface="Franklin Gothic Book"/>
                <a:ea typeface="Franklin Gothic Book"/>
                <a:cs typeface="Franklin Gothic Book"/>
                <a:sym typeface="Franklin Gothic Book"/>
              </a:rPr>
              <a:t> Pixel-level analysis (magnitude and significance of a monotonic trajectory)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5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5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5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5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15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15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1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1" grpId="1" animBg="1" advAuto="0"/>
      <p:bldP spid="1562" grpId="2" animBg="1" advAuto="0"/>
      <p:bldP spid="1563" grpId="3" animBg="1" advAuto="0"/>
      <p:bldP spid="1564" grpId="4" animBg="1" advAuto="0"/>
      <p:bldP spid="1565" grpId="5" animBg="1" advAuto="0"/>
      <p:bldP spid="1566" grpId="6" animBg="1" advAuto="0"/>
      <p:bldP spid="1567" grpId="7" animBg="1" advAuto="0"/>
      <p:bldP spid="1568" grpId="8"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3" name="Rectangle"/>
          <p:cNvSpPr/>
          <p:nvPr/>
        </p:nvSpPr>
        <p:spPr>
          <a:xfrm>
            <a:off x="0" y="0"/>
            <a:ext cx="13017500" cy="9753600"/>
          </a:xfrm>
          <a:prstGeom prst="rect">
            <a:avLst/>
          </a:prstGeom>
          <a:solidFill>
            <a:srgbClr val="FFFFFF"/>
          </a:solidFill>
          <a:ln w="12700"/>
        </p:spPr>
        <p:txBody>
          <a:bodyPr lIns="38100" tIns="38100" rIns="38100" bIns="38100" anchor="ctr"/>
          <a:lstStyle/>
          <a:p>
            <a:pPr algn="ctr" defTabSz="1295400">
              <a:buClr>
                <a:srgbClr val="FFFFFF"/>
              </a:buClr>
              <a:defRPr sz="2400">
                <a:solidFill>
                  <a:srgbClr val="FFFFFF"/>
                </a:solidFill>
                <a:uFill>
                  <a:solidFill>
                    <a:srgbClr val="FFFFFF"/>
                  </a:solidFill>
                </a:uFill>
                <a:latin typeface="Perpetua"/>
                <a:ea typeface="Perpetua"/>
                <a:cs typeface="Perpetua"/>
                <a:sym typeface="Perpetua"/>
              </a:defRPr>
            </a:pPr>
            <a:endParaRPr/>
          </a:p>
        </p:txBody>
      </p:sp>
      <p:sp>
        <p:nvSpPr>
          <p:cNvPr id="1574" name="Rounded Rectangle"/>
          <p:cNvSpPr/>
          <p:nvPr/>
        </p:nvSpPr>
        <p:spPr>
          <a:xfrm>
            <a:off x="91033" y="99207"/>
            <a:ext cx="12819020" cy="9519513"/>
          </a:xfrm>
          <a:prstGeom prst="roundRect">
            <a:avLst>
              <a:gd name="adj" fmla="val 3466"/>
            </a:avLst>
          </a:prstGeom>
          <a:solidFill>
            <a:srgbClr val="FFFFFF"/>
          </a:solidFill>
          <a:ln w="6350" cap="sq">
            <a:solidFill>
              <a:srgbClr val="000000"/>
            </a:solidFill>
          </a:ln>
        </p:spPr>
        <p:txBody>
          <a:bodyPr lIns="0" tIns="0" rIns="0" bIns="0"/>
          <a:lstStyle/>
          <a:p>
            <a:pPr defTabSz="1295400">
              <a:defRPr sz="2400">
                <a:uFill>
                  <a:solidFill>
                    <a:srgbClr val="000000"/>
                  </a:solidFill>
                </a:uFill>
                <a:latin typeface="Verdana"/>
                <a:ea typeface="Verdana"/>
                <a:cs typeface="Verdana"/>
                <a:sym typeface="Verdana"/>
              </a:defRPr>
            </a:pPr>
            <a:endParaRPr/>
          </a:p>
        </p:txBody>
      </p:sp>
      <p:sp>
        <p:nvSpPr>
          <p:cNvPr id="1575" name="Rectangle"/>
          <p:cNvSpPr/>
          <p:nvPr/>
        </p:nvSpPr>
        <p:spPr>
          <a:xfrm>
            <a:off x="546100" y="1841500"/>
            <a:ext cx="12052300" cy="330200"/>
          </a:xfrm>
          <a:prstGeom prst="rect">
            <a:avLst/>
          </a:prstGeom>
          <a:solidFill>
            <a:srgbClr val="FFFFFF"/>
          </a:solidFill>
        </p:spPr>
        <p:txBody>
          <a:bodyPr lIns="38100" tIns="38100" rIns="38100" bIns="38100"/>
          <a:lstStyle/>
          <a:p>
            <a:pPr defTabSz="1295400">
              <a:buClr>
                <a:srgbClr val="000000"/>
              </a:buClr>
              <a:defRPr sz="2400">
                <a:uFill>
                  <a:solidFill>
                    <a:srgbClr val="000000"/>
                  </a:solidFill>
                </a:uFill>
                <a:latin typeface="Verdana"/>
                <a:ea typeface="Verdana"/>
                <a:cs typeface="Verdana"/>
                <a:sym typeface="Verdana"/>
              </a:defRPr>
            </a:pPr>
            <a:endParaRPr/>
          </a:p>
        </p:txBody>
      </p:sp>
      <p:sp>
        <p:nvSpPr>
          <p:cNvPr id="1576" name="Mapping Abrupt Change"/>
          <p:cNvSpPr txBox="1">
            <a:spLocks noGrp="1"/>
          </p:cNvSpPr>
          <p:nvPr>
            <p:ph type="title"/>
          </p:nvPr>
        </p:nvSpPr>
        <p:spPr>
          <a:xfrm>
            <a:off x="431800" y="215900"/>
            <a:ext cx="11709400" cy="647700"/>
          </a:xfrm>
          <a:prstGeom prst="rect">
            <a:avLst/>
          </a:prstGeom>
        </p:spPr>
        <p:txBody>
          <a:bodyPr/>
          <a:lstStyle>
            <a:lvl1pPr>
              <a:defRPr sz="3000"/>
            </a:lvl1pPr>
          </a:lstStyle>
          <a:p>
            <a:pPr>
              <a:defRPr sz="5000"/>
            </a:pPr>
            <a:r>
              <a:rPr sz="3000"/>
              <a:t>Mapping Abrupt Change</a:t>
            </a:r>
          </a:p>
        </p:txBody>
      </p:sp>
      <p:pic>
        <p:nvPicPr>
          <p:cNvPr id="1577" name="image34.jpg" descr="image34.jpg"/>
          <p:cNvPicPr>
            <a:picLocks noChangeAspect="1"/>
          </p:cNvPicPr>
          <p:nvPr/>
        </p:nvPicPr>
        <p:blipFill>
          <a:blip r:embed="rId2">
            <a:extLst/>
          </a:blip>
          <a:srcRect l="26590"/>
          <a:stretch>
            <a:fillRect/>
          </a:stretch>
        </p:blipFill>
        <p:spPr>
          <a:xfrm>
            <a:off x="771016" y="5488863"/>
            <a:ext cx="4863372" cy="3618925"/>
          </a:xfrm>
          <a:prstGeom prst="rect">
            <a:avLst/>
          </a:prstGeom>
          <a:ln w="12700"/>
        </p:spPr>
      </p:pic>
      <p:pic>
        <p:nvPicPr>
          <p:cNvPr id="1578" name="image35.jpg" descr="image35.jpg"/>
          <p:cNvPicPr>
            <a:picLocks noChangeAspect="1"/>
          </p:cNvPicPr>
          <p:nvPr/>
        </p:nvPicPr>
        <p:blipFill>
          <a:blip r:embed="rId3">
            <a:extLst/>
          </a:blip>
          <a:srcRect r="4743" b="9660"/>
          <a:stretch>
            <a:fillRect/>
          </a:stretch>
        </p:blipFill>
        <p:spPr>
          <a:xfrm>
            <a:off x="6934200" y="1076821"/>
            <a:ext cx="5647081" cy="4016726"/>
          </a:xfrm>
          <a:prstGeom prst="rect">
            <a:avLst/>
          </a:prstGeom>
          <a:ln w="12700"/>
        </p:spPr>
      </p:pic>
      <p:pic>
        <p:nvPicPr>
          <p:cNvPr id="1579" name="image36.jpg" descr="image36.jpg"/>
          <p:cNvPicPr>
            <a:picLocks/>
          </p:cNvPicPr>
          <p:nvPr/>
        </p:nvPicPr>
        <p:blipFill>
          <a:blip r:embed="rId4">
            <a:extLst/>
          </a:blip>
          <a:stretch>
            <a:fillRect/>
          </a:stretch>
        </p:blipFill>
        <p:spPr>
          <a:xfrm>
            <a:off x="5956300" y="5618739"/>
            <a:ext cx="6832600" cy="3484622"/>
          </a:xfrm>
          <a:prstGeom prst="rect">
            <a:avLst/>
          </a:prstGeom>
          <a:ln w="12700"/>
        </p:spPr>
      </p:pic>
      <p:pic>
        <p:nvPicPr>
          <p:cNvPr id="1580" name="image37.jpg" descr="image37.jpg"/>
          <p:cNvPicPr>
            <a:picLocks/>
          </p:cNvPicPr>
          <p:nvPr/>
        </p:nvPicPr>
        <p:blipFill>
          <a:blip r:embed="rId5">
            <a:extLst/>
          </a:blip>
          <a:stretch>
            <a:fillRect/>
          </a:stretch>
        </p:blipFill>
        <p:spPr>
          <a:xfrm>
            <a:off x="762000" y="1079500"/>
            <a:ext cx="5854700" cy="4013200"/>
          </a:xfrm>
          <a:prstGeom prst="rect">
            <a:avLst/>
          </a:prstGeom>
          <a:ln>
            <a:solidFill>
              <a:srgbClr val="FFFFFF"/>
            </a:solidFill>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6" presetClass="emph" presetSubtype="0" accel="50000" decel="50000" fill="hold" grpId="1" nodeType="clickEffect">
                                  <p:stCondLst>
                                    <p:cond delay="0"/>
                                  </p:stCondLst>
                                  <p:childTnLst>
                                    <p:animScale>
                                      <p:cBhvr>
                                        <p:cTn id="6" dur="2000" fill="hold"/>
                                        <p:tgtEl>
                                          <p:spTgt spid="158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accel="50000" decel="50000" fill="hold" grpId="2" nodeType="clickEffect">
                                  <p:stCondLst>
                                    <p:cond delay="0"/>
                                  </p:stCondLst>
                                  <p:childTnLst>
                                    <p:animScale>
                                      <p:cBhvr>
                                        <p:cTn id="10" dur="2000" fill="hold"/>
                                        <p:tgtEl>
                                          <p:spTgt spid="157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9" grpId="2" animBg="1" advAuto="0"/>
      <p:bldP spid="1580" grpId="1"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2" name="Rectangle"/>
          <p:cNvSpPr/>
          <p:nvPr/>
        </p:nvSpPr>
        <p:spPr>
          <a:xfrm>
            <a:off x="0" y="0"/>
            <a:ext cx="13017500" cy="9753600"/>
          </a:xfrm>
          <a:prstGeom prst="rect">
            <a:avLst/>
          </a:prstGeom>
          <a:solidFill>
            <a:srgbClr val="FFFFFF"/>
          </a:solidFill>
          <a:ln w="12700"/>
        </p:spPr>
        <p:txBody>
          <a:bodyPr lIns="38100" tIns="38100" rIns="38100" bIns="38100" anchor="ctr"/>
          <a:lstStyle/>
          <a:p>
            <a:pPr algn="ctr" defTabSz="1295400">
              <a:buClr>
                <a:srgbClr val="FFFFFF"/>
              </a:buClr>
              <a:defRPr sz="2400">
                <a:solidFill>
                  <a:srgbClr val="FFFFFF"/>
                </a:solidFill>
                <a:uFill>
                  <a:solidFill>
                    <a:srgbClr val="FFFFFF"/>
                  </a:solidFill>
                </a:uFill>
                <a:latin typeface="Perpetua"/>
                <a:ea typeface="Perpetua"/>
                <a:cs typeface="Perpetua"/>
                <a:sym typeface="Perpetua"/>
              </a:defRPr>
            </a:pPr>
            <a:endParaRPr/>
          </a:p>
        </p:txBody>
      </p:sp>
      <p:sp>
        <p:nvSpPr>
          <p:cNvPr id="1583" name="Rounded Rectangle"/>
          <p:cNvSpPr/>
          <p:nvPr/>
        </p:nvSpPr>
        <p:spPr>
          <a:xfrm>
            <a:off x="91033" y="99207"/>
            <a:ext cx="12819020" cy="9519513"/>
          </a:xfrm>
          <a:prstGeom prst="roundRect">
            <a:avLst>
              <a:gd name="adj" fmla="val 3466"/>
            </a:avLst>
          </a:prstGeom>
          <a:solidFill>
            <a:srgbClr val="FFFFFF"/>
          </a:solidFill>
          <a:ln w="6350" cap="sq">
            <a:solidFill>
              <a:srgbClr val="000000"/>
            </a:solidFill>
          </a:ln>
        </p:spPr>
        <p:txBody>
          <a:bodyPr lIns="0" tIns="0" rIns="0" bIns="0"/>
          <a:lstStyle/>
          <a:p>
            <a:pPr defTabSz="1295400">
              <a:defRPr sz="2400">
                <a:uFill>
                  <a:solidFill>
                    <a:srgbClr val="000000"/>
                  </a:solidFill>
                </a:uFill>
                <a:latin typeface="Verdana"/>
                <a:ea typeface="Verdana"/>
                <a:cs typeface="Verdana"/>
                <a:sym typeface="Verdana"/>
              </a:defRPr>
            </a:pPr>
            <a:endParaRPr/>
          </a:p>
        </p:txBody>
      </p:sp>
      <p:sp>
        <p:nvSpPr>
          <p:cNvPr id="1584" name="Mann-Kendall change results (1987 to 2007)"/>
          <p:cNvSpPr txBox="1">
            <a:spLocks noGrp="1"/>
          </p:cNvSpPr>
          <p:nvPr>
            <p:ph type="title"/>
          </p:nvPr>
        </p:nvSpPr>
        <p:spPr>
          <a:xfrm>
            <a:off x="647700" y="215900"/>
            <a:ext cx="11709400" cy="862472"/>
          </a:xfrm>
          <a:prstGeom prst="rect">
            <a:avLst/>
          </a:prstGeom>
        </p:spPr>
        <p:txBody>
          <a:bodyPr/>
          <a:lstStyle>
            <a:lvl1pPr>
              <a:defRPr sz="3400"/>
            </a:lvl1pPr>
          </a:lstStyle>
          <a:p>
            <a:pPr>
              <a:defRPr sz="5600"/>
            </a:pPr>
            <a:r>
              <a:rPr sz="3400"/>
              <a:t>Mann-Kendall change results (1987 to 2007)</a:t>
            </a:r>
          </a:p>
        </p:txBody>
      </p:sp>
      <p:sp>
        <p:nvSpPr>
          <p:cNvPr id="1585" name="Results vary depending on the input data, but overall the same regions are targeted as changing"/>
          <p:cNvSpPr txBox="1"/>
          <p:nvPr/>
        </p:nvSpPr>
        <p:spPr>
          <a:xfrm>
            <a:off x="215900" y="8990752"/>
            <a:ext cx="13017500" cy="355601"/>
          </a:xfrm>
          <a:prstGeom prst="rect">
            <a:avLst/>
          </a:prstGeom>
          <a:ln w="12700"/>
          <a:extLst>
            <a:ext uri="{C572A759-6A51-4108-AA02-DFA0A04FC94B}">
              <ma14:wrappingTextBoxFlag xmlns:ma14="http://schemas.microsoft.com/office/mac/drawingml/2011/main" xmlns="" val="1"/>
            </a:ext>
          </a:extLst>
        </p:spPr>
        <p:txBody>
          <a:bodyPr lIns="38100" tIns="38100" rIns="38100" bIns="38100">
            <a:spAutoFit/>
          </a:bodyPr>
          <a:lstStyle>
            <a:lvl1pPr defTabSz="1295400">
              <a:buClr>
                <a:srgbClr val="000000"/>
              </a:buClr>
              <a:defRPr sz="1800">
                <a:uFill>
                  <a:solidFill>
                    <a:srgbClr val="000000"/>
                  </a:solidFill>
                </a:uFill>
                <a:latin typeface="Verdana"/>
                <a:ea typeface="Verdana"/>
                <a:cs typeface="Verdana"/>
                <a:sym typeface="Verdana"/>
              </a:defRPr>
            </a:lvl1pPr>
          </a:lstStyle>
          <a:p>
            <a:pPr>
              <a:defRPr sz="2400"/>
            </a:pPr>
            <a:r>
              <a:rPr sz="1800"/>
              <a:t>Results vary depending on the input data, but overall the same regions are targeted as changing</a:t>
            </a:r>
          </a:p>
        </p:txBody>
      </p:sp>
      <p:pic>
        <p:nvPicPr>
          <p:cNvPr id="1586" name="image38.jpg" descr="image38.jpg"/>
          <p:cNvPicPr>
            <a:picLocks noChangeAspect="1"/>
          </p:cNvPicPr>
          <p:nvPr/>
        </p:nvPicPr>
        <p:blipFill>
          <a:blip r:embed="rId2">
            <a:extLst/>
          </a:blip>
          <a:stretch>
            <a:fillRect/>
          </a:stretch>
        </p:blipFill>
        <p:spPr>
          <a:xfrm>
            <a:off x="1295400" y="1206405"/>
            <a:ext cx="10187094" cy="7463462"/>
          </a:xfrm>
          <a:prstGeom prst="rect">
            <a:avLst/>
          </a:prstGeom>
          <a:ln w="12700"/>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 and we already talked about this)"/>
          <p:cNvSpPr txBox="1">
            <a:spLocks noGrp="1"/>
          </p:cNvSpPr>
          <p:nvPr>
            <p:ph type="title"/>
          </p:nvPr>
        </p:nvSpPr>
        <p:spPr>
          <a:prstGeom prst="rect">
            <a:avLst/>
          </a:prstGeom>
        </p:spPr>
        <p:txBody>
          <a:bodyPr/>
          <a:lstStyle/>
          <a:p>
            <a:r>
              <a:t>(… and we already talked about this)</a:t>
            </a:r>
          </a:p>
        </p:txBody>
      </p:sp>
      <p:sp>
        <p:nvSpPr>
          <p:cNvPr id="522" name="Interpolation - recall governed by first law of geography, i.e. closer things more related than distant; discussed variograms as an assessment of how clumped things are (spatial autocorrelation) over what distances…"/>
          <p:cNvSpPr txBox="1">
            <a:spLocks noGrp="1"/>
          </p:cNvSpPr>
          <p:nvPr>
            <p:ph type="body" idx="1"/>
          </p:nvPr>
        </p:nvSpPr>
        <p:spPr>
          <a:prstGeom prst="rect">
            <a:avLst/>
          </a:prstGeom>
        </p:spPr>
        <p:txBody>
          <a:bodyPr/>
          <a:lstStyle/>
          <a:p>
            <a:r>
              <a:t>Interpolation - recall governed by first law of geography, i.e. closer things more related than distant; discussed variograms as an assessment of how clumped things are (spatial autocorrelation) over what distances</a:t>
            </a:r>
          </a:p>
          <a:p>
            <a:r>
              <a:t>other methods to assess SA:</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Recall: semi-variogram"/>
          <p:cNvSpPr txBox="1">
            <a:spLocks noGrp="1"/>
          </p:cNvSpPr>
          <p:nvPr>
            <p:ph type="title"/>
          </p:nvPr>
        </p:nvSpPr>
        <p:spPr>
          <a:xfrm>
            <a:off x="374290" y="-318219"/>
            <a:ext cx="12256219" cy="2438400"/>
          </a:xfrm>
          <a:prstGeom prst="rect">
            <a:avLst/>
          </a:prstGeom>
        </p:spPr>
        <p:txBody>
          <a:bodyPr/>
          <a:lstStyle/>
          <a:p>
            <a:r>
              <a:rPr dirty="0"/>
              <a:t>Recall: semi-</a:t>
            </a:r>
            <a:r>
              <a:rPr dirty="0" err="1"/>
              <a:t>variogram</a:t>
            </a:r>
            <a:endParaRPr dirty="0"/>
          </a:p>
        </p:txBody>
      </p:sp>
      <p:pic>
        <p:nvPicPr>
          <p:cNvPr id="525" name="fig16.png" descr="fig16.png"/>
          <p:cNvPicPr>
            <a:picLocks noChangeAspect="1"/>
          </p:cNvPicPr>
          <p:nvPr/>
        </p:nvPicPr>
        <p:blipFill>
          <a:blip r:embed="rId2">
            <a:extLst/>
          </a:blip>
          <a:stretch>
            <a:fillRect/>
          </a:stretch>
        </p:blipFill>
        <p:spPr>
          <a:xfrm>
            <a:off x="1460795" y="2120181"/>
            <a:ext cx="10083210" cy="7226300"/>
          </a:xfrm>
          <a:prstGeom prst="rect">
            <a:avLst/>
          </a:prstGeom>
          <a:ln w="12700">
            <a:miter lim="400000"/>
          </a:ln>
        </p:spPr>
      </p:pic>
      <p:sp>
        <p:nvSpPr>
          <p:cNvPr id="526" name="Bohling and Wilson (2005)"/>
          <p:cNvSpPr txBox="1"/>
          <p:nvPr/>
        </p:nvSpPr>
        <p:spPr>
          <a:xfrm>
            <a:off x="9476790" y="9346481"/>
            <a:ext cx="3372149" cy="4572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defTabSz="584200">
              <a:defRPr sz="2400">
                <a:solidFill>
                  <a:srgbClr val="FFFFFF"/>
                </a:solidFill>
                <a:latin typeface="+mn-lt"/>
                <a:ea typeface="+mn-ea"/>
                <a:cs typeface="+mn-cs"/>
                <a:sym typeface="Gill Sans"/>
              </a:defRPr>
            </a:lvl1pPr>
          </a:lstStyle>
          <a:p>
            <a:r>
              <a:rPr dirty="0" err="1"/>
              <a:t>Bohling</a:t>
            </a:r>
            <a:r>
              <a:rPr dirty="0"/>
              <a:t> and Wilson (2005)</a:t>
            </a:r>
          </a:p>
        </p:txBody>
      </p:sp>
    </p:spTree>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TotalTime>
  <Words>3193</Words>
  <Application>Microsoft Office PowerPoint</Application>
  <PresentationFormat>Custom</PresentationFormat>
  <Paragraphs>421</Paragraphs>
  <Slides>78</Slides>
  <Notes>27</Notes>
  <HiddenSlides>2</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78</vt:i4>
      </vt:variant>
    </vt:vector>
  </HeadingPairs>
  <TitlesOfParts>
    <vt:vector size="91" baseType="lpstr">
      <vt:lpstr>Arial</vt:lpstr>
      <vt:lpstr>Calibri</vt:lpstr>
      <vt:lpstr>Franklin Gothic Book</vt:lpstr>
      <vt:lpstr>Gill Sans</vt:lpstr>
      <vt:lpstr>Helvetica</vt:lpstr>
      <vt:lpstr>Lucida Grande</vt:lpstr>
      <vt:lpstr>Perpetua</vt:lpstr>
      <vt:lpstr>Times</vt:lpstr>
      <vt:lpstr>Times New Roman</vt:lpstr>
      <vt:lpstr>Verdana</vt:lpstr>
      <vt:lpstr>Wingdings</vt:lpstr>
      <vt:lpstr>Wingdings 2</vt:lpstr>
      <vt:lpstr>White</vt:lpstr>
      <vt:lpstr>Spatial Pattern Measures</vt:lpstr>
      <vt:lpstr>What is spatial pattern?</vt:lpstr>
      <vt:lpstr>How surprised are we?</vt:lpstr>
      <vt:lpstr>Can YOU see a difference?</vt:lpstr>
      <vt:lpstr>Point Pattern Analysis </vt:lpstr>
      <vt:lpstr>Is the point pattern Random?</vt:lpstr>
      <vt:lpstr>Spatial Autocorrelation</vt:lpstr>
      <vt:lpstr>(… and we already talked about this)</vt:lpstr>
      <vt:lpstr>Recall: semi-variogram</vt:lpstr>
      <vt:lpstr>PowerPoint Presentation</vt:lpstr>
      <vt:lpstr>PowerPoint Presentation</vt:lpstr>
      <vt:lpstr>Moran’s I</vt:lpstr>
      <vt:lpstr>BUT...</vt:lpstr>
      <vt:lpstr>PowerPoint Presentation</vt:lpstr>
      <vt:lpstr>PowerPoint Presentation</vt:lpstr>
      <vt:lpstr>Local Index of Spatial Autocorrelation (LISAs)</vt:lpstr>
      <vt:lpstr>Hotspot mapping</vt:lpstr>
      <vt:lpstr>Measuring Pattern on maps: possibilities...</vt:lpstr>
      <vt:lpstr>“Landscape metrics”</vt:lpstr>
      <vt:lpstr>Cautions</vt:lpstr>
      <vt:lpstr>Examples (in IDRISI)</vt:lpstr>
      <vt:lpstr>PowerPoint Presentation</vt:lpstr>
      <vt:lpstr>C-ratio</vt:lpstr>
      <vt:lpstr>Examples of spatial pattern analysis: GLEL research questions in eastern Ontario</vt:lpstr>
      <vt:lpstr>Road ecology</vt:lpstr>
      <vt:lpstr>Current and probable past wildlife fatality hotspots on the Thousand Islands Parkway, Ontario, Canada</vt:lpstr>
      <vt:lpstr>Objectives</vt:lpstr>
      <vt:lpstr>Study Area : Frontenac Axis - AtoA</vt:lpstr>
      <vt:lpstr>Tools</vt:lpstr>
      <vt:lpstr>PowerPoint Presentation</vt:lpstr>
      <vt:lpstr>PowerPoint Presentation</vt:lpstr>
      <vt:lpstr>Roving Window Analysis</vt:lpstr>
      <vt:lpstr>PowerPoint Presentation</vt:lpstr>
      <vt:lpstr>PowerPoint Presentation</vt:lpstr>
      <vt:lpstr>Agricultural Production heterogeneity &amp; biodiversity</vt:lpstr>
      <vt:lpstr>PowerPoint Presentation</vt:lpstr>
      <vt:lpstr>Research Objectives</vt:lpstr>
      <vt:lpstr>PowerPoint Presentation</vt:lpstr>
      <vt:lpstr>PowerPoint Presentation</vt:lpstr>
      <vt:lpstr>PowerPoint Presentation</vt:lpstr>
      <vt:lpstr>Research Objectives</vt:lpstr>
      <vt:lpstr>PowerPoint Presentation</vt:lpstr>
      <vt:lpstr>Research Objectives</vt:lpstr>
      <vt:lpstr>PowerPoint Presentation</vt:lpstr>
      <vt:lpstr>Research Objectives</vt:lpstr>
      <vt:lpstr>PowerPoint Presentation</vt:lpstr>
      <vt:lpstr>PowerPoint Presentation</vt:lpstr>
      <vt:lpstr>Site Selection  (“Pasher Protocol”)</vt:lpstr>
      <vt:lpstr>Selection Criteria</vt:lpstr>
      <vt:lpstr>First Step of Site Selection  &gt; 60% Active Agriculture</vt:lpstr>
      <vt:lpstr>Areas With &gt; 60% Active Agriculture?</vt:lpstr>
      <vt:lpstr>AAFC Crop Classification Data</vt:lpstr>
      <vt:lpstr>Extrapolate Crop Classification  Across Larger Area</vt:lpstr>
      <vt:lpstr>Landsat Multispectral Imagery</vt:lpstr>
      <vt:lpstr>PowerPoint Presentation</vt:lpstr>
      <vt:lpstr>Scatterplot Between Metrics  (1km x 1km window)</vt:lpstr>
      <vt:lpstr>Maximum Extent for Landscapes</vt:lpstr>
      <vt:lpstr>PowerPoint Presentation</vt:lpstr>
      <vt:lpstr>PowerPoint Presentation</vt:lpstr>
      <vt:lpstr>Biodiversity Surveys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Temporal Stats</vt:lpstr>
      <vt:lpstr>Trend Measures</vt:lpstr>
      <vt:lpstr>Transition Statistics</vt:lpstr>
      <vt:lpstr>PowerPoint Presentation</vt:lpstr>
      <vt:lpstr>Forest Change Detection and Mapping in Gatineau Park, Québec, 1987 to 2010 using Landsat imagery</vt:lpstr>
      <vt:lpstr>Modeling change using remotely sensed data</vt:lpstr>
      <vt:lpstr>Research Objective</vt:lpstr>
      <vt:lpstr>Image calibration of 13 near-anniversary images (1987 to 2010)...</vt:lpstr>
      <vt:lpstr>PowerPoint Presentation</vt:lpstr>
      <vt:lpstr>Mapping Abrupt Change</vt:lpstr>
      <vt:lpstr>Mann-Kendall change results (1987 to 2007)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Spatial Pattern Measures</dc:title>
  <cp:lastModifiedBy>Scott Mitchell</cp:lastModifiedBy>
  <cp:revision>3</cp:revision>
  <dcterms:modified xsi:type="dcterms:W3CDTF">2017-11-07T18:40:06Z</dcterms:modified>
</cp:coreProperties>
</file>